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Default Extension="gif" ContentType="image/gif"/>
  <Override PartName="/ppt/notesSlides/notesSlide9.xml" ContentType="application/vnd.openxmlformats-officedocument.presentationml.notesSlide+xml"/>
  <Default Extension="vml" ContentType="application/vnd.openxmlformats-officedocument.vmlDrawing"/>
  <Override PartName="/ppt/diagrams/layout2.xml" ContentType="application/vnd.openxmlformats-officedocument.drawingml.diagramLayout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759" r:id="rId2"/>
    <p:sldId id="773" r:id="rId3"/>
    <p:sldId id="775" r:id="rId4"/>
    <p:sldId id="774" r:id="rId5"/>
    <p:sldId id="776" r:id="rId6"/>
    <p:sldId id="791" r:id="rId7"/>
    <p:sldId id="792" r:id="rId8"/>
    <p:sldId id="793" r:id="rId9"/>
    <p:sldId id="794" r:id="rId10"/>
    <p:sldId id="771" r:id="rId11"/>
    <p:sldId id="770" r:id="rId12"/>
    <p:sldId id="566" r:id="rId13"/>
  </p:sldIdLst>
  <p:sldSz cx="9144000" cy="6858000" type="screen4x3"/>
  <p:notesSz cx="6807200" cy="9945688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1400" b="1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1400" b="1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1400" b="1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1400" b="1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800000"/>
    <a:srgbClr val="386294"/>
    <a:srgbClr val="FF9933"/>
    <a:srgbClr val="FF9966"/>
    <a:srgbClr val="005EA4"/>
    <a:srgbClr val="157533"/>
    <a:srgbClr val="FF6600"/>
    <a:srgbClr val="CC3300"/>
    <a:srgbClr val="54416B"/>
    <a:srgbClr val="984806"/>
  </p:clrMru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9548" autoAdjust="0"/>
    <p:restoredTop sz="94660" autoAdjust="0"/>
  </p:normalViewPr>
  <p:slideViewPr>
    <p:cSldViewPr>
      <p:cViewPr varScale="1">
        <p:scale>
          <a:sx n="99" d="100"/>
          <a:sy n="99" d="100"/>
        </p:scale>
        <p:origin x="-8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920"/>
    </p:cViewPr>
  </p:sorterViewPr>
  <p:notesViewPr>
    <p:cSldViewPr>
      <p:cViewPr>
        <p:scale>
          <a:sx n="150" d="100"/>
          <a:sy n="150" d="100"/>
        </p:scale>
        <p:origin x="-492" y="1074"/>
      </p:cViewPr>
      <p:guideLst>
        <p:guide orient="horz" pos="3133"/>
        <p:guide pos="2143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EF6DB8-ACD1-4950-AF46-116E80E6845E}" type="doc">
      <dgm:prSet loTypeId="urn:microsoft.com/office/officeart/2005/8/layout/chevron1" loCatId="process" qsTypeId="urn:microsoft.com/office/officeart/2005/8/quickstyle/simple4" qsCatId="simple" csTypeId="urn:microsoft.com/office/officeart/2005/8/colors/accent1_4" csCatId="accent1" phldr="1"/>
      <dgm:spPr/>
    </dgm:pt>
    <dgm:pt modelId="{2C2E036D-3352-4563-B3F9-CB351CDE91DD}" type="pres">
      <dgm:prSet presAssocID="{7DEF6DB8-ACD1-4950-AF46-116E80E6845E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EB5762C8-E573-41F1-AF93-12A97F62997B}" type="presOf" srcId="{7DEF6DB8-ACD1-4950-AF46-116E80E6845E}" destId="{2C2E036D-3352-4563-B3F9-CB351CDE91DD}" srcOrd="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DEF6DB8-ACD1-4950-AF46-116E80E6845E}" type="doc">
      <dgm:prSet loTypeId="urn:microsoft.com/office/officeart/2005/8/layout/chevron1" loCatId="process" qsTypeId="urn:microsoft.com/office/officeart/2005/8/quickstyle/simple4" qsCatId="simple" csTypeId="urn:microsoft.com/office/officeart/2005/8/colors/accent1_4" csCatId="accent1" phldr="1"/>
      <dgm:spPr/>
    </dgm:pt>
    <dgm:pt modelId="{2C2E036D-3352-4563-B3F9-CB351CDE91DD}" type="pres">
      <dgm:prSet presAssocID="{7DEF6DB8-ACD1-4950-AF46-116E80E6845E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5675D205-A992-49C3-ABB4-8A012DFE8849}" type="presOf" srcId="{7DEF6DB8-ACD1-4950-AF46-116E80E6845E}" destId="{2C2E036D-3352-4563-B3F9-CB351CDE91DD}" srcOrd="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jpe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2949086" cy="497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84" tIns="45795" rIns="91584" bIns="45795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497" y="3"/>
            <a:ext cx="2949086" cy="497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84" tIns="45795" rIns="91584" bIns="4579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951B437-E15A-4198-BEFB-9CCF814C9B78}" type="datetimeFigureOut">
              <a:rPr lang="es-ES"/>
              <a:pPr>
                <a:defRPr/>
              </a:pPr>
              <a:t>23/08/2013</a:t>
            </a:fld>
            <a:endParaRPr lang="es-ES"/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46263"/>
            <a:ext cx="2949086" cy="497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84" tIns="45795" rIns="91584" bIns="45795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497" y="9446263"/>
            <a:ext cx="2949086" cy="497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84" tIns="45795" rIns="91584" bIns="45795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E0A8E83-13DB-4D1D-93E4-24E0B06275D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3"/>
            <a:ext cx="2949086" cy="497842"/>
          </a:xfrm>
          <a:prstGeom prst="rect">
            <a:avLst/>
          </a:prstGeom>
        </p:spPr>
        <p:txBody>
          <a:bodyPr vert="horz" lIns="91575" tIns="45790" rIns="91575" bIns="45790" rtlCol="0"/>
          <a:lstStyle>
            <a:lvl1pPr algn="l" eaLnBrk="1" hangingPunct="1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6497" y="3"/>
            <a:ext cx="2949086" cy="497842"/>
          </a:xfrm>
          <a:prstGeom prst="rect">
            <a:avLst/>
          </a:prstGeom>
        </p:spPr>
        <p:txBody>
          <a:bodyPr vert="horz" lIns="91575" tIns="45790" rIns="91575" bIns="45790" rtlCol="0"/>
          <a:lstStyle>
            <a:lvl1pPr algn="r" eaLnBrk="1" hangingPunct="1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8265098-5DD7-46D9-B305-C97CEEBE6093}" type="datetimeFigureOut">
              <a:rPr lang="es-ES"/>
              <a:pPr>
                <a:defRPr/>
              </a:pPr>
              <a:t>23/08/2013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7713"/>
            <a:ext cx="4968875" cy="37258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5" tIns="45790" rIns="91575" bIns="45790" rtlCol="0" anchor="ctr"/>
          <a:lstStyle/>
          <a:p>
            <a:pPr lvl="0"/>
            <a:endParaRPr lang="es-ES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0561" y="4723927"/>
            <a:ext cx="5446083" cy="4475798"/>
          </a:xfrm>
          <a:prstGeom prst="rect">
            <a:avLst/>
          </a:prstGeom>
        </p:spPr>
        <p:txBody>
          <a:bodyPr vert="horz" lIns="91575" tIns="45790" rIns="91575" bIns="4579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9446263"/>
            <a:ext cx="2949086" cy="497840"/>
          </a:xfrm>
          <a:prstGeom prst="rect">
            <a:avLst/>
          </a:prstGeom>
        </p:spPr>
        <p:txBody>
          <a:bodyPr vert="horz" lIns="91575" tIns="45790" rIns="91575" bIns="45790" rtlCol="0" anchor="b"/>
          <a:lstStyle>
            <a:lvl1pPr algn="l" eaLnBrk="1" hangingPunct="1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6497" y="9446263"/>
            <a:ext cx="2949086" cy="497840"/>
          </a:xfrm>
          <a:prstGeom prst="rect">
            <a:avLst/>
          </a:prstGeom>
        </p:spPr>
        <p:txBody>
          <a:bodyPr vert="horz" lIns="91575" tIns="45790" rIns="91575" bIns="45790" rtlCol="0" anchor="b"/>
          <a:lstStyle>
            <a:lvl1pPr algn="r" eaLnBrk="1" hangingPunct="1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8A26FBCE-AEB4-4460-A8B8-303C274A112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AR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AR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AR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A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AR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AR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AR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AR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AR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AR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AR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AR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B6887-2240-4964-8A7F-12F9B24D3062}" type="datetimeFigureOut">
              <a:rPr lang="es-ES"/>
              <a:pPr>
                <a:defRPr/>
              </a:pPr>
              <a:t>23/08/2013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6307D-8A0D-45A0-9F5A-1377D90D7ED7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549AD3-49F2-48EC-B2E6-9236E13B8AB3}" type="datetimeFigureOut">
              <a:rPr lang="es-ES"/>
              <a:pPr>
                <a:defRPr/>
              </a:pPr>
              <a:t>23/08/2013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D693BF-20D9-47A7-A3DA-DA086CC5CA37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3A6D4-11C3-4920-B205-BF0B933A0291}" type="datetimeFigureOut">
              <a:rPr lang="es-ES"/>
              <a:pPr>
                <a:defRPr/>
              </a:pPr>
              <a:t>23/08/2013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8E021-16F3-4CBF-A466-0AB8CB313928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5B6D4-0FEB-483B-A3DA-16CCE4E1A600}" type="datetimeFigureOut">
              <a:rPr lang="es-ES"/>
              <a:pPr>
                <a:defRPr/>
              </a:pPr>
              <a:t>23/08/2013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9B515-C487-4DE3-BC07-6659240EE85F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7CC160-FF8A-4FA3-97EF-069CB33724AC}" type="datetimeFigureOut">
              <a:rPr lang="es-ES"/>
              <a:pPr>
                <a:defRPr/>
              </a:pPr>
              <a:t>23/08/2013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288CC-7325-430F-BBB8-D46ABE2C2E21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88BD12-99D0-4E4B-8693-40EB4FC846CC}" type="datetimeFigureOut">
              <a:rPr lang="es-ES"/>
              <a:pPr>
                <a:defRPr/>
              </a:pPr>
              <a:t>23/08/2013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56FC4-6BB7-48ED-A0AC-459CEC51C047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DD82E-5A7D-4C2A-8C9C-E84ED1402210}" type="datetimeFigureOut">
              <a:rPr lang="es-ES"/>
              <a:pPr>
                <a:defRPr/>
              </a:pPr>
              <a:t>23/08/2013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2A950-2F71-40E2-9BA7-E76AF6B3D7F3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473DFE-8172-4038-BF02-CC589D5D0E71}" type="datetimeFigureOut">
              <a:rPr lang="es-ES"/>
              <a:pPr>
                <a:defRPr/>
              </a:pPr>
              <a:t>23/08/2013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CB85A-E9EB-4A69-B732-D5ACB67E33E7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AD57D9-C9EF-43D2-A718-0767A6C8A7DC}" type="datetimeFigureOut">
              <a:rPr lang="es-ES"/>
              <a:pPr>
                <a:defRPr/>
              </a:pPr>
              <a:t>23/08/2013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BBA9D-53EC-491A-880B-01EA590BB0DD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A0980-003E-40F6-909F-E4CE7B2EE358}" type="datetimeFigureOut">
              <a:rPr lang="es-ES"/>
              <a:pPr>
                <a:defRPr/>
              </a:pPr>
              <a:t>23/08/2013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A482D9-B1D3-4632-8A1F-02BAF23E7CF4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C19985-39BD-4F11-8ED9-96790AA77375}" type="datetimeFigureOut">
              <a:rPr lang="es-ES"/>
              <a:pPr>
                <a:defRPr/>
              </a:pPr>
              <a:t>23/08/2013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0C7D0B-3060-4DCD-9BFC-0654DE67663D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82001">
                <a:srgbClr val="777777"/>
              </a:gs>
              <a:gs pos="23000">
                <a:srgbClr val="EAEAEA"/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dirty="0"/>
              <a:t> </a:t>
            </a:r>
          </a:p>
        </p:txBody>
      </p:sp>
      <p:pic>
        <p:nvPicPr>
          <p:cNvPr id="27" name="26 Imagen" descr="BANNER-INFERIOR-TRANSP-cala.pn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345238"/>
            <a:ext cx="91440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8100" dir="13500000" algn="br" rotWithShape="0">
              <a:srgbClr val="000000">
                <a:alpha val="39999"/>
              </a:srgbClr>
            </a:outerShdw>
          </a:effectLst>
        </p:spPr>
      </p:pic>
      <p:sp>
        <p:nvSpPr>
          <p:cNvPr id="19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solidFill>
                  <a:schemeClr val="tx2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B1E3CCD4-AA77-4EE4-AD11-BA32CE489449}" type="datetimeFigureOut">
              <a:rPr lang="es-ES"/>
              <a:pPr>
                <a:defRPr/>
              </a:pPr>
              <a:t>23/08/2013</a:t>
            </a:fld>
            <a:endParaRPr lang="es-ES"/>
          </a:p>
        </p:txBody>
      </p:sp>
      <p:sp>
        <p:nvSpPr>
          <p:cNvPr id="20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solidFill>
                  <a:schemeClr val="tx2"/>
                </a:solidFill>
                <a:cs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1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223838" y="6429375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solidFill>
                  <a:schemeClr val="bg1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D00E94C8-D547-4956-84CF-186EDDC42EF3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  <p:pic>
        <p:nvPicPr>
          <p:cNvPr id="33" name="32 Imagen" descr="BANNER-SUPERIOS-recor-2.png"/>
          <p:cNvPicPr>
            <a:picLocks noChangeAspect="1"/>
          </p:cNvPicPr>
          <p:nvPr/>
        </p:nvPicPr>
        <p:blipFill>
          <a:blip r:embed="rId14" cstate="print">
            <a:lum bright="-10000"/>
          </a:blip>
          <a:stretch>
            <a:fillRect/>
          </a:stretch>
        </p:blipFill>
        <p:spPr>
          <a:xfrm>
            <a:off x="0" y="0"/>
            <a:ext cx="9144000" cy="1258888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grpSp>
        <p:nvGrpSpPr>
          <p:cNvPr id="2" name="33 Grupo"/>
          <p:cNvGrpSpPr/>
          <p:nvPr/>
        </p:nvGrpSpPr>
        <p:grpSpPr>
          <a:xfrm>
            <a:off x="129794" y="615548"/>
            <a:ext cx="8892000" cy="5577500"/>
            <a:chOff x="155352" y="615548"/>
            <a:chExt cx="8825261" cy="5577500"/>
          </a:xfrm>
          <a:effectLst>
            <a:outerShdw blurRad="50800" dist="38100" dir="2640000" algn="tr" rotWithShape="0">
              <a:prstClr val="black">
                <a:alpha val="40000"/>
              </a:prstClr>
            </a:outerShdw>
          </a:effectLst>
        </p:grpSpPr>
        <p:sp>
          <p:nvSpPr>
            <p:cNvPr id="26" name="25 Rectángulo"/>
            <p:cNvSpPr/>
            <p:nvPr/>
          </p:nvSpPr>
          <p:spPr>
            <a:xfrm>
              <a:off x="155352" y="1335264"/>
              <a:ext cx="8825261" cy="485778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ES"/>
            </a:p>
          </p:txBody>
        </p:sp>
        <p:sp>
          <p:nvSpPr>
            <p:cNvPr id="28" name="27 Rectángulo redondeado"/>
            <p:cNvSpPr/>
            <p:nvPr/>
          </p:nvSpPr>
          <p:spPr>
            <a:xfrm>
              <a:off x="155490" y="615548"/>
              <a:ext cx="5688000" cy="1214446"/>
            </a:xfrm>
            <a:prstGeom prst="roundRect">
              <a:avLst>
                <a:gd name="adj" fmla="val 1509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</p:grpSp>
      <p:grpSp>
        <p:nvGrpSpPr>
          <p:cNvPr id="5131" name="14 Grupo"/>
          <p:cNvGrpSpPr>
            <a:grpSpLocks/>
          </p:cNvGrpSpPr>
          <p:nvPr/>
        </p:nvGrpSpPr>
        <p:grpSpPr bwMode="auto">
          <a:xfrm>
            <a:off x="209550" y="687388"/>
            <a:ext cx="8724900" cy="5435600"/>
            <a:chOff x="206082" y="686986"/>
            <a:chExt cx="8723979" cy="5435716"/>
          </a:xfrm>
        </p:grpSpPr>
        <p:sp>
          <p:nvSpPr>
            <p:cNvPr id="16" name="15 Rectángulo redondeado"/>
            <p:cNvSpPr/>
            <p:nvPr userDrawn="1"/>
          </p:nvSpPr>
          <p:spPr>
            <a:xfrm>
              <a:off x="214019" y="1406138"/>
              <a:ext cx="8716042" cy="4716564"/>
            </a:xfrm>
            <a:prstGeom prst="roundRect">
              <a:avLst>
                <a:gd name="adj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  <p:sp>
          <p:nvSpPr>
            <p:cNvPr id="17" name="16 Rectángulo redondeado"/>
            <p:cNvSpPr/>
            <p:nvPr userDrawn="1"/>
          </p:nvSpPr>
          <p:spPr>
            <a:xfrm>
              <a:off x="206082" y="686986"/>
              <a:ext cx="5571537" cy="2214609"/>
            </a:xfrm>
            <a:prstGeom prst="roundRect">
              <a:avLst>
                <a:gd name="adj" fmla="val 6129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</p:grpSp>
      <p:pic>
        <p:nvPicPr>
          <p:cNvPr id="29" name="28 Imagen" descr="AFIP-P-NEGRO-TRANSP.pn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7605713" y="6329363"/>
            <a:ext cx="1223962" cy="3603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38000"/>
              </a:prstClr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pull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image" Target="../media/image15.png"/><Relationship Id="rId3" Type="http://schemas.openxmlformats.org/officeDocument/2006/relationships/notesSlide" Target="../notesSlides/notesSlide10.xml"/><Relationship Id="rId7" Type="http://schemas.openxmlformats.org/officeDocument/2006/relationships/diagramColors" Target="../diagrams/colors2.xml"/><Relationship Id="rId12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6" Type="http://schemas.microsoft.com/office/2007/relationships/diagramDrawing" Target="../diagrams/drawing2.xml"/><Relationship Id="rId1" Type="http://schemas.openxmlformats.org/officeDocument/2006/relationships/vmlDrawing" Target="../drawings/vmlDrawing1.vml"/><Relationship Id="rId6" Type="http://schemas.openxmlformats.org/officeDocument/2006/relationships/diagramQuickStyle" Target="../diagrams/quickStyle2.xml"/><Relationship Id="rId11" Type="http://schemas.openxmlformats.org/officeDocument/2006/relationships/image" Target="../media/image9.png"/><Relationship Id="rId5" Type="http://schemas.openxmlformats.org/officeDocument/2006/relationships/diagramLayout" Target="../diagrams/layout2.xml"/><Relationship Id="rId15" Type="http://schemas.openxmlformats.org/officeDocument/2006/relationships/image" Target="../media/image16.wmf"/><Relationship Id="rId10" Type="http://schemas.openxmlformats.org/officeDocument/2006/relationships/image" Target="../media/image13.wmf"/><Relationship Id="rId4" Type="http://schemas.openxmlformats.org/officeDocument/2006/relationships/diagramData" Target="../diagrams/data2.xml"/><Relationship Id="rId9" Type="http://schemas.openxmlformats.org/officeDocument/2006/relationships/image" Target="../media/image12.wmf"/><Relationship Id="rId1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fip.gob.ar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7.wmf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 bwMode="auto">
          <a:xfrm>
            <a:off x="0" y="0"/>
            <a:ext cx="9153525" cy="6842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7" name="6 Rectángulo"/>
          <p:cNvSpPr/>
          <p:nvPr/>
        </p:nvSpPr>
        <p:spPr bwMode="auto">
          <a:xfrm>
            <a:off x="117444" y="163490"/>
            <a:ext cx="8883682" cy="652623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pic>
        <p:nvPicPr>
          <p:cNvPr id="10" name="Picture 20" descr="D:\nuevo modelo 2007\SOLAPAS CUADROS ETC\AFIP tranparente.pn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2598738" y="1339058"/>
            <a:ext cx="3962400" cy="116205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8" name="7 CuadroTexto"/>
          <p:cNvSpPr txBox="1"/>
          <p:nvPr/>
        </p:nvSpPr>
        <p:spPr>
          <a:xfrm>
            <a:off x="971600" y="3648678"/>
            <a:ext cx="74888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dirty="0" smtClean="0">
                <a:solidFill>
                  <a:schemeClr val="bg1"/>
                </a:solidFill>
              </a:rPr>
              <a:t>Garantías AFIP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25 Diagrama"/>
          <p:cNvGraphicFramePr/>
          <p:nvPr/>
        </p:nvGraphicFramePr>
        <p:xfrm>
          <a:off x="395536" y="2143116"/>
          <a:ext cx="8391306" cy="2928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2 Rectángulo redondeado"/>
          <p:cNvSpPr/>
          <p:nvPr/>
        </p:nvSpPr>
        <p:spPr>
          <a:xfrm>
            <a:off x="395536" y="764704"/>
            <a:ext cx="5256584" cy="57606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" name="3 Rectángulo"/>
          <p:cNvSpPr/>
          <p:nvPr/>
        </p:nvSpPr>
        <p:spPr>
          <a:xfrm>
            <a:off x="683568" y="836712"/>
            <a:ext cx="47420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2400" dirty="0" smtClean="0">
                <a:solidFill>
                  <a:schemeClr val="tx2"/>
                </a:solidFill>
              </a:rPr>
              <a:t>SISTEMA  DE  PÓLIZA  ELECTRÓNICA</a:t>
            </a:r>
            <a:endParaRPr lang="es-AR" sz="2400" dirty="0">
              <a:solidFill>
                <a:schemeClr val="tx2"/>
              </a:solidFill>
            </a:endParaRPr>
          </a:p>
        </p:txBody>
      </p:sp>
      <p:grpSp>
        <p:nvGrpSpPr>
          <p:cNvPr id="5" name="Group 70"/>
          <p:cNvGrpSpPr>
            <a:grpSpLocks/>
          </p:cNvGrpSpPr>
          <p:nvPr/>
        </p:nvGrpSpPr>
        <p:grpSpPr bwMode="auto">
          <a:xfrm>
            <a:off x="6192837" y="1484784"/>
            <a:ext cx="2555627" cy="3096344"/>
            <a:chOff x="4208" y="709"/>
            <a:chExt cx="1859" cy="2131"/>
          </a:xfrm>
        </p:grpSpPr>
        <p:sp>
          <p:nvSpPr>
            <p:cNvPr id="6" name="AutoShape 2"/>
            <p:cNvSpPr>
              <a:spLocks noChangeArrowheads="1"/>
            </p:cNvSpPr>
            <p:nvPr/>
          </p:nvSpPr>
          <p:spPr bwMode="auto">
            <a:xfrm>
              <a:off x="4208" y="709"/>
              <a:ext cx="1859" cy="2131"/>
            </a:xfrm>
            <a:prstGeom prst="roundRect">
              <a:avLst>
                <a:gd name="adj" fmla="val 13963"/>
              </a:avLst>
            </a:prstGeom>
            <a:noFill/>
            <a:ln w="9525">
              <a:solidFill>
                <a:srgbClr val="99CC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s-AR"/>
            </a:p>
          </p:txBody>
        </p:sp>
        <p:sp>
          <p:nvSpPr>
            <p:cNvPr id="7" name="Text Box 3"/>
            <p:cNvSpPr txBox="1">
              <a:spLocks noChangeArrowheads="1"/>
            </p:cNvSpPr>
            <p:nvPr/>
          </p:nvSpPr>
          <p:spPr bwMode="auto">
            <a:xfrm>
              <a:off x="4234" y="799"/>
              <a:ext cx="1698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es-ES" sz="2200" dirty="0">
                  <a:solidFill>
                    <a:schemeClr val="accent3">
                      <a:lumMod val="75000"/>
                    </a:schemeClr>
                  </a:solidFill>
                  <a:latin typeface="Tahoma" pitchFamily="34" charset="0"/>
                </a:rPr>
                <a:t>Contribuyente</a:t>
              </a:r>
              <a:r>
                <a:rPr lang="es-ES" sz="2200" dirty="0">
                  <a:solidFill>
                    <a:srgbClr val="FFCC00"/>
                  </a:solidFill>
                  <a:latin typeface="Tahoma" pitchFamily="34" charset="0"/>
                </a:rPr>
                <a:t> </a:t>
              </a:r>
              <a:endParaRPr lang="es-ES" sz="2400" dirty="0">
                <a:solidFill>
                  <a:srgbClr val="FFCC00"/>
                </a:solidFill>
                <a:latin typeface="Tahoma" pitchFamily="34" charset="0"/>
              </a:endParaRPr>
            </a:p>
            <a:p>
              <a:pPr algn="ctr">
                <a:lnSpc>
                  <a:spcPct val="75000"/>
                </a:lnSpc>
              </a:pPr>
              <a:endParaRPr lang="es-ES" sz="1800" dirty="0">
                <a:solidFill>
                  <a:srgbClr val="FFCC00"/>
                </a:solidFill>
                <a:latin typeface="Tahoma" pitchFamily="34" charset="0"/>
              </a:endParaRPr>
            </a:p>
          </p:txBody>
        </p:sp>
      </p:grpSp>
      <p:grpSp>
        <p:nvGrpSpPr>
          <p:cNvPr id="8" name="Group 69"/>
          <p:cNvGrpSpPr>
            <a:grpSpLocks/>
          </p:cNvGrpSpPr>
          <p:nvPr/>
        </p:nvGrpSpPr>
        <p:grpSpPr bwMode="auto">
          <a:xfrm>
            <a:off x="2916237" y="1485007"/>
            <a:ext cx="2951163" cy="2232025"/>
            <a:chOff x="2076" y="709"/>
            <a:chExt cx="1859" cy="1406"/>
          </a:xfrm>
        </p:grpSpPr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2257" y="800"/>
              <a:ext cx="1542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es-ES" sz="2200" dirty="0">
                  <a:solidFill>
                    <a:schemeClr val="accent2"/>
                  </a:solidFill>
                  <a:latin typeface="Tahoma" pitchFamily="34" charset="0"/>
                </a:rPr>
                <a:t>Garante </a:t>
              </a:r>
            </a:p>
            <a:p>
              <a:pPr algn="ctr">
                <a:lnSpc>
                  <a:spcPct val="75000"/>
                </a:lnSpc>
              </a:pPr>
              <a:endParaRPr lang="es-ES" sz="1800" dirty="0">
                <a:solidFill>
                  <a:srgbClr val="FFCC00"/>
                </a:solidFill>
                <a:latin typeface="Tahoma" pitchFamily="34" charset="0"/>
              </a:endParaRPr>
            </a:p>
          </p:txBody>
        </p:sp>
        <p:sp>
          <p:nvSpPr>
            <p:cNvPr id="10" name="AutoShape 8"/>
            <p:cNvSpPr>
              <a:spLocks noChangeArrowheads="1"/>
            </p:cNvSpPr>
            <p:nvPr/>
          </p:nvSpPr>
          <p:spPr bwMode="auto">
            <a:xfrm>
              <a:off x="2076" y="709"/>
              <a:ext cx="1859" cy="1406"/>
            </a:xfrm>
            <a:prstGeom prst="roundRect">
              <a:avLst>
                <a:gd name="adj" fmla="val 13963"/>
              </a:avLst>
            </a:prstGeom>
            <a:noFill/>
            <a:ln w="9525">
              <a:solidFill>
                <a:srgbClr val="99CC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s-AR"/>
            </a:p>
          </p:txBody>
        </p:sp>
      </p:grpSp>
      <p:grpSp>
        <p:nvGrpSpPr>
          <p:cNvPr id="11" name="Group 68"/>
          <p:cNvGrpSpPr>
            <a:grpSpLocks/>
          </p:cNvGrpSpPr>
          <p:nvPr/>
        </p:nvGrpSpPr>
        <p:grpSpPr bwMode="auto">
          <a:xfrm>
            <a:off x="323528" y="1486222"/>
            <a:ext cx="2335883" cy="1582738"/>
            <a:chOff x="171" y="754"/>
            <a:chExt cx="1859" cy="997"/>
          </a:xfrm>
        </p:grpSpPr>
        <p:sp>
          <p:nvSpPr>
            <p:cNvPr id="12" name="Text Box 7"/>
            <p:cNvSpPr txBox="1">
              <a:spLocks noChangeArrowheads="1"/>
            </p:cNvSpPr>
            <p:nvPr/>
          </p:nvSpPr>
          <p:spPr bwMode="auto">
            <a:xfrm>
              <a:off x="400" y="844"/>
              <a:ext cx="1497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es-ES" sz="2200" dirty="0">
                  <a:solidFill>
                    <a:schemeClr val="tx2"/>
                  </a:solidFill>
                  <a:latin typeface="Tahoma" pitchFamily="34" charset="0"/>
                </a:rPr>
                <a:t>AFIP</a:t>
              </a:r>
              <a:endParaRPr lang="es-ES" sz="2400" dirty="0">
                <a:solidFill>
                  <a:schemeClr val="tx2"/>
                </a:solidFill>
                <a:latin typeface="Tahoma" pitchFamily="34" charset="0"/>
              </a:endParaRPr>
            </a:p>
            <a:p>
              <a:pPr algn="ctr">
                <a:lnSpc>
                  <a:spcPct val="75000"/>
                </a:lnSpc>
              </a:pPr>
              <a:endParaRPr lang="es-ES" sz="1800" dirty="0">
                <a:solidFill>
                  <a:srgbClr val="FFCC00"/>
                </a:solidFill>
                <a:latin typeface="Tahoma" pitchFamily="34" charset="0"/>
              </a:endParaRPr>
            </a:p>
          </p:txBody>
        </p:sp>
        <p:sp>
          <p:nvSpPr>
            <p:cNvPr id="13" name="AutoShape 9"/>
            <p:cNvSpPr>
              <a:spLocks noChangeArrowheads="1"/>
            </p:cNvSpPr>
            <p:nvPr/>
          </p:nvSpPr>
          <p:spPr bwMode="auto">
            <a:xfrm>
              <a:off x="171" y="754"/>
              <a:ext cx="1859" cy="997"/>
            </a:xfrm>
            <a:prstGeom prst="roundRect">
              <a:avLst>
                <a:gd name="adj" fmla="val 13963"/>
              </a:avLst>
            </a:prstGeom>
            <a:noFill/>
            <a:ln w="9525">
              <a:solidFill>
                <a:srgbClr val="99CC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s-AR"/>
            </a:p>
          </p:txBody>
        </p:sp>
      </p:grpSp>
      <p:grpSp>
        <p:nvGrpSpPr>
          <p:cNvPr id="14" name="Group 71"/>
          <p:cNvGrpSpPr>
            <a:grpSpLocks/>
          </p:cNvGrpSpPr>
          <p:nvPr/>
        </p:nvGrpSpPr>
        <p:grpSpPr bwMode="auto">
          <a:xfrm>
            <a:off x="5004048" y="1988840"/>
            <a:ext cx="2989263" cy="787400"/>
            <a:chOff x="3504" y="1117"/>
            <a:chExt cx="1883" cy="496"/>
          </a:xfrm>
        </p:grpSpPr>
        <p:pic>
          <p:nvPicPr>
            <p:cNvPr id="15" name="Picture 22" descr="j0250078[1]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888" y="1117"/>
              <a:ext cx="499" cy="496"/>
            </a:xfrm>
            <a:prstGeom prst="rect">
              <a:avLst/>
            </a:prstGeom>
            <a:noFill/>
          </p:spPr>
        </p:pic>
        <p:sp>
          <p:nvSpPr>
            <p:cNvPr id="16" name="Line 25"/>
            <p:cNvSpPr>
              <a:spLocks noChangeShapeType="1"/>
            </p:cNvSpPr>
            <p:nvPr/>
          </p:nvSpPr>
          <p:spPr bwMode="auto">
            <a:xfrm flipV="1">
              <a:off x="3504" y="1248"/>
              <a:ext cx="1152" cy="0"/>
            </a:xfrm>
            <a:prstGeom prst="line">
              <a:avLst/>
            </a:prstGeom>
            <a:noFill/>
            <a:ln w="57150">
              <a:solidFill>
                <a:schemeClr val="tx2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>
              <a:spAutoFit/>
            </a:bodyPr>
            <a:lstStyle/>
            <a:p>
              <a:endParaRPr lang="es-AR"/>
            </a:p>
          </p:txBody>
        </p:sp>
      </p:grpSp>
      <p:grpSp>
        <p:nvGrpSpPr>
          <p:cNvPr id="17" name="Group 54"/>
          <p:cNvGrpSpPr>
            <a:grpSpLocks/>
          </p:cNvGrpSpPr>
          <p:nvPr/>
        </p:nvGrpSpPr>
        <p:grpSpPr bwMode="auto">
          <a:xfrm>
            <a:off x="755576" y="1772816"/>
            <a:ext cx="3128963" cy="1079500"/>
            <a:chOff x="851" y="1026"/>
            <a:chExt cx="1971" cy="680"/>
          </a:xfrm>
        </p:grpSpPr>
        <p:pic>
          <p:nvPicPr>
            <p:cNvPr id="18" name="Picture 10" descr="j0196200[1]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851" y="1071"/>
              <a:ext cx="454" cy="417"/>
            </a:xfrm>
            <a:prstGeom prst="rect">
              <a:avLst/>
            </a:prstGeom>
            <a:noFill/>
          </p:spPr>
        </p:pic>
        <p:pic>
          <p:nvPicPr>
            <p:cNvPr id="19" name="Picture 21" descr="j0232452[1]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2529" y="1026"/>
              <a:ext cx="293" cy="680"/>
            </a:xfrm>
            <a:prstGeom prst="rect">
              <a:avLst/>
            </a:prstGeom>
            <a:noFill/>
          </p:spPr>
        </p:pic>
        <p:sp>
          <p:nvSpPr>
            <p:cNvPr id="20" name="Line 24"/>
            <p:cNvSpPr>
              <a:spLocks noChangeShapeType="1"/>
            </p:cNvSpPr>
            <p:nvPr/>
          </p:nvSpPr>
          <p:spPr bwMode="auto">
            <a:xfrm flipV="1">
              <a:off x="1668" y="1434"/>
              <a:ext cx="589" cy="272"/>
            </a:xfrm>
            <a:prstGeom prst="line">
              <a:avLst/>
            </a:prstGeom>
            <a:noFill/>
            <a:ln w="9525">
              <a:noFill/>
              <a:round/>
              <a:headEnd type="triangle" w="med" len="med"/>
              <a:tailEnd type="triangle" w="med" len="med"/>
            </a:ln>
            <a:effectLst/>
          </p:spPr>
          <p:txBody>
            <a:bodyPr>
              <a:spAutoFit/>
            </a:bodyPr>
            <a:lstStyle/>
            <a:p>
              <a:endParaRPr lang="es-AR"/>
            </a:p>
          </p:txBody>
        </p:sp>
        <p:sp>
          <p:nvSpPr>
            <p:cNvPr id="21" name="Line 38"/>
            <p:cNvSpPr>
              <a:spLocks noChangeShapeType="1"/>
            </p:cNvSpPr>
            <p:nvPr/>
          </p:nvSpPr>
          <p:spPr bwMode="auto">
            <a:xfrm flipV="1">
              <a:off x="1441" y="1298"/>
              <a:ext cx="998" cy="0"/>
            </a:xfrm>
            <a:prstGeom prst="line">
              <a:avLst/>
            </a:prstGeom>
            <a:noFill/>
            <a:ln w="57150">
              <a:solidFill>
                <a:schemeClr val="tx2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>
              <a:spAutoFit/>
            </a:bodyPr>
            <a:lstStyle/>
            <a:p>
              <a:endParaRPr lang="es-AR"/>
            </a:p>
          </p:txBody>
        </p:sp>
      </p:grpSp>
      <p:sp>
        <p:nvSpPr>
          <p:cNvPr id="22" name="Line 44"/>
          <p:cNvSpPr>
            <a:spLocks noChangeShapeType="1"/>
          </p:cNvSpPr>
          <p:nvPr/>
        </p:nvSpPr>
        <p:spPr bwMode="auto">
          <a:xfrm>
            <a:off x="4438650" y="4453856"/>
            <a:ext cx="0" cy="144462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s-AR"/>
          </a:p>
        </p:txBody>
      </p:sp>
      <p:grpSp>
        <p:nvGrpSpPr>
          <p:cNvPr id="23" name="Group 74"/>
          <p:cNvGrpSpPr>
            <a:grpSpLocks/>
          </p:cNvGrpSpPr>
          <p:nvPr/>
        </p:nvGrpSpPr>
        <p:grpSpPr bwMode="auto">
          <a:xfrm>
            <a:off x="858837" y="4769768"/>
            <a:ext cx="7494588" cy="1179513"/>
            <a:chOff x="864" y="3216"/>
            <a:chExt cx="4721" cy="743"/>
          </a:xfrm>
        </p:grpSpPr>
        <p:pic>
          <p:nvPicPr>
            <p:cNvPr id="24" name="Picture 14" descr="pc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2893" y="3476"/>
              <a:ext cx="544" cy="483"/>
            </a:xfrm>
            <a:prstGeom prst="rect">
              <a:avLst/>
            </a:prstGeom>
            <a:solidFill>
              <a:schemeClr val="accent1"/>
            </a:solidFill>
          </p:spPr>
        </p:pic>
        <p:pic>
          <p:nvPicPr>
            <p:cNvPr id="25" name="Picture 33" descr="pc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1033" y="3476"/>
              <a:ext cx="544" cy="483"/>
            </a:xfrm>
            <a:prstGeom prst="rect">
              <a:avLst/>
            </a:prstGeom>
            <a:solidFill>
              <a:schemeClr val="accent1"/>
            </a:solidFill>
          </p:spPr>
        </p:pic>
        <p:pic>
          <p:nvPicPr>
            <p:cNvPr id="27" name="Picture 34" descr="pc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5040" y="3456"/>
              <a:ext cx="545" cy="484"/>
            </a:xfrm>
            <a:prstGeom prst="rect">
              <a:avLst/>
            </a:prstGeom>
            <a:solidFill>
              <a:schemeClr val="accent1"/>
            </a:solidFill>
          </p:spPr>
        </p:pic>
        <p:pic>
          <p:nvPicPr>
            <p:cNvPr id="28" name="Picture 51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864" y="3264"/>
              <a:ext cx="234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prstShdw prst="shdw13" dist="53882" dir="13500000">
                <a:srgbClr val="808080"/>
              </a:prstShdw>
            </a:effectLst>
          </p:spPr>
        </p:pic>
        <p:pic>
          <p:nvPicPr>
            <p:cNvPr id="29" name="Picture 52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4848" y="3216"/>
              <a:ext cx="234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prstShdw prst="shdw13" dist="53882" dir="13500000">
                <a:srgbClr val="808080"/>
              </a:prstShdw>
            </a:effectLst>
          </p:spPr>
        </p:pic>
        <p:pic>
          <p:nvPicPr>
            <p:cNvPr id="30" name="Picture 53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2736" y="3216"/>
              <a:ext cx="235" cy="3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prstShdw prst="shdw13" dist="53882" dir="13500000">
                <a:srgbClr val="808080"/>
              </a:prstShdw>
            </a:effectLst>
          </p:spPr>
        </p:pic>
      </p:grpSp>
      <p:graphicFrame>
        <p:nvGraphicFramePr>
          <p:cNvPr id="31" name="Object 64" descr="White marble"/>
          <p:cNvGraphicFramePr>
            <a:graphicFrameLocks noChangeAspect="1"/>
          </p:cNvGraphicFramePr>
          <p:nvPr/>
        </p:nvGraphicFramePr>
        <p:xfrm>
          <a:off x="827584" y="3356992"/>
          <a:ext cx="1135063" cy="1087438"/>
        </p:xfrm>
        <a:graphic>
          <a:graphicData uri="http://schemas.openxmlformats.org/presentationml/2006/ole">
            <p:oleObj spid="_x0000_s197633" name="Drawing" r:id="rId14" imgW="1206000" imgH="1155600" progId="">
              <p:embed/>
            </p:oleObj>
          </a:graphicData>
        </a:graphic>
      </p:graphicFrame>
      <p:sp>
        <p:nvSpPr>
          <p:cNvPr id="32" name="AutoShape 66"/>
          <p:cNvSpPr>
            <a:spLocks noChangeArrowheads="1"/>
          </p:cNvSpPr>
          <p:nvPr/>
        </p:nvSpPr>
        <p:spPr bwMode="auto">
          <a:xfrm>
            <a:off x="467544" y="3645024"/>
            <a:ext cx="311150" cy="466725"/>
          </a:xfrm>
          <a:prstGeom prst="curvedRightArrow">
            <a:avLst>
              <a:gd name="adj1" fmla="val 30000"/>
              <a:gd name="adj2" fmla="val 60000"/>
              <a:gd name="adj3" fmla="val 33162"/>
            </a:avLst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s-ES_tradnl" sz="280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33" name="AutoShape 67"/>
          <p:cNvSpPr>
            <a:spLocks noChangeArrowheads="1"/>
          </p:cNvSpPr>
          <p:nvPr/>
        </p:nvSpPr>
        <p:spPr bwMode="auto">
          <a:xfrm>
            <a:off x="1979712" y="3645024"/>
            <a:ext cx="395288" cy="466725"/>
          </a:xfrm>
          <a:prstGeom prst="curvedLeftArrow">
            <a:avLst>
              <a:gd name="adj1" fmla="val 23614"/>
              <a:gd name="adj2" fmla="val 47229"/>
              <a:gd name="adj3" fmla="val 33333"/>
            </a:avLst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s-ES_tradnl" sz="2800">
              <a:solidFill>
                <a:srgbClr val="FF3300"/>
              </a:solidFill>
              <a:latin typeface="Arial" charset="0"/>
            </a:endParaRPr>
          </a:p>
        </p:txBody>
      </p:sp>
      <p:grpSp>
        <p:nvGrpSpPr>
          <p:cNvPr id="34" name="Group 83"/>
          <p:cNvGrpSpPr>
            <a:grpSpLocks/>
          </p:cNvGrpSpPr>
          <p:nvPr/>
        </p:nvGrpSpPr>
        <p:grpSpPr bwMode="auto">
          <a:xfrm>
            <a:off x="2840037" y="2102768"/>
            <a:ext cx="3048000" cy="1739900"/>
            <a:chOff x="2112" y="1632"/>
            <a:chExt cx="1920" cy="1096"/>
          </a:xfrm>
        </p:grpSpPr>
        <p:sp>
          <p:nvSpPr>
            <p:cNvPr id="35" name="Text Box 15"/>
            <p:cNvSpPr txBox="1">
              <a:spLocks noChangeArrowheads="1"/>
            </p:cNvSpPr>
            <p:nvPr/>
          </p:nvSpPr>
          <p:spPr bwMode="auto">
            <a:xfrm>
              <a:off x="2973" y="1632"/>
              <a:ext cx="362" cy="172"/>
            </a:xfrm>
            <a:prstGeom prst="rect">
              <a:avLst/>
            </a:prstGeom>
            <a:gradFill rotWithShape="0">
              <a:gsLst>
                <a:gs pos="0">
                  <a:srgbClr val="FF9900"/>
                </a:gs>
                <a:gs pos="100000">
                  <a:srgbClr val="FFFF66"/>
                </a:gs>
              </a:gsLst>
              <a:lin ang="5400000" scaled="1"/>
            </a:gradFill>
            <a:ln w="1905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lIns="100841" tIns="50421" rIns="100841" bIns="50421" anchor="ctr">
              <a:spAutoFit/>
            </a:bodyPr>
            <a:lstStyle/>
            <a:p>
              <a:r>
                <a:rPr kumimoji="1" lang="en-US" sz="1000">
                  <a:solidFill>
                    <a:srgbClr val="000066"/>
                  </a:solidFill>
                  <a:latin typeface="Verdana" pitchFamily="34" charset="0"/>
                </a:rPr>
                <a:t>SIAP</a:t>
              </a:r>
              <a:endParaRPr kumimoji="1" lang="en-US">
                <a:solidFill>
                  <a:srgbClr val="000066"/>
                </a:solidFill>
                <a:latin typeface="Verdana" pitchFamily="34" charset="0"/>
              </a:endParaRPr>
            </a:p>
          </p:txBody>
        </p:sp>
        <p:pic>
          <p:nvPicPr>
            <p:cNvPr id="36" name="Picture 27" descr="j0150513[1]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2928" y="1855"/>
              <a:ext cx="408" cy="342"/>
            </a:xfrm>
            <a:prstGeom prst="rect">
              <a:avLst/>
            </a:prstGeom>
            <a:noFill/>
          </p:spPr>
        </p:pic>
        <p:sp>
          <p:nvSpPr>
            <p:cNvPr id="37" name="Line 46"/>
            <p:cNvSpPr>
              <a:spLocks noChangeShapeType="1"/>
            </p:cNvSpPr>
            <p:nvPr/>
          </p:nvSpPr>
          <p:spPr bwMode="auto">
            <a:xfrm flipH="1">
              <a:off x="2112" y="2311"/>
              <a:ext cx="563" cy="377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ffectLst/>
          </p:spPr>
          <p:txBody>
            <a:bodyPr>
              <a:spAutoFit/>
            </a:bodyPr>
            <a:lstStyle/>
            <a:p>
              <a:endParaRPr lang="es-AR"/>
            </a:p>
          </p:txBody>
        </p:sp>
        <p:sp>
          <p:nvSpPr>
            <p:cNvPr id="38" name="Rectangle 78"/>
            <p:cNvSpPr>
              <a:spLocks noChangeArrowheads="1"/>
            </p:cNvSpPr>
            <p:nvPr/>
          </p:nvSpPr>
          <p:spPr bwMode="auto">
            <a:xfrm>
              <a:off x="2736" y="2208"/>
              <a:ext cx="1296" cy="5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kumimoji="1" lang="es-ES_tradnl" sz="1600" dirty="0">
                  <a:solidFill>
                    <a:schemeClr val="accent2"/>
                  </a:solidFill>
                  <a:latin typeface="Arial" charset="0"/>
                </a:rPr>
                <a:t>Transmite y constituye</a:t>
              </a:r>
            </a:p>
            <a:p>
              <a:endParaRPr kumimoji="1" lang="es-ES_tradnl" sz="1600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grpSp>
        <p:nvGrpSpPr>
          <p:cNvPr id="39" name="Group 82"/>
          <p:cNvGrpSpPr>
            <a:grpSpLocks/>
          </p:cNvGrpSpPr>
          <p:nvPr/>
        </p:nvGrpSpPr>
        <p:grpSpPr bwMode="auto">
          <a:xfrm>
            <a:off x="3068637" y="3428330"/>
            <a:ext cx="5599113" cy="903288"/>
            <a:chOff x="2256" y="2467"/>
            <a:chExt cx="3527" cy="569"/>
          </a:xfrm>
        </p:grpSpPr>
        <p:pic>
          <p:nvPicPr>
            <p:cNvPr id="40" name="Picture 35" descr="j0150513[1]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4700" y="2694"/>
              <a:ext cx="408" cy="342"/>
            </a:xfrm>
            <a:prstGeom prst="rect">
              <a:avLst/>
            </a:prstGeom>
            <a:noFill/>
          </p:spPr>
        </p:pic>
        <p:sp>
          <p:nvSpPr>
            <p:cNvPr id="41" name="Text Box 36"/>
            <p:cNvSpPr txBox="1">
              <a:spLocks noChangeArrowheads="1"/>
            </p:cNvSpPr>
            <p:nvPr/>
          </p:nvSpPr>
          <p:spPr bwMode="auto">
            <a:xfrm>
              <a:off x="4654" y="2467"/>
              <a:ext cx="408" cy="210"/>
            </a:xfrm>
            <a:prstGeom prst="rect">
              <a:avLst/>
            </a:prstGeom>
            <a:solidFill>
              <a:srgbClr val="CCFFFF"/>
            </a:solidFill>
            <a:ln w="1905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lIns="100841" tIns="50421" rIns="100841" bIns="50421" anchor="ctr">
              <a:spAutoFit/>
            </a:bodyPr>
            <a:lstStyle/>
            <a:p>
              <a:r>
                <a:rPr kumimoji="1" lang="en-US" dirty="0">
                  <a:solidFill>
                    <a:srgbClr val="000066"/>
                  </a:solidFill>
                  <a:latin typeface="Verdana" pitchFamily="34" charset="0"/>
                </a:rPr>
                <a:t>SIM</a:t>
              </a:r>
            </a:p>
          </p:txBody>
        </p:sp>
        <p:sp>
          <p:nvSpPr>
            <p:cNvPr id="42" name="Line 47"/>
            <p:cNvSpPr>
              <a:spLocks noChangeShapeType="1"/>
            </p:cNvSpPr>
            <p:nvPr/>
          </p:nvSpPr>
          <p:spPr bwMode="auto">
            <a:xfrm flipH="1" flipV="1">
              <a:off x="2256" y="2912"/>
              <a:ext cx="2308" cy="9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s-AR"/>
            </a:p>
          </p:txBody>
        </p:sp>
        <p:sp>
          <p:nvSpPr>
            <p:cNvPr id="43" name="Rectangle 80"/>
            <p:cNvSpPr>
              <a:spLocks noChangeArrowheads="1"/>
            </p:cNvSpPr>
            <p:nvPr/>
          </p:nvSpPr>
          <p:spPr bwMode="auto">
            <a:xfrm>
              <a:off x="5063" y="2558"/>
              <a:ext cx="720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kumimoji="1" lang="es-ES_tradnl" sz="1600" dirty="0">
                  <a:solidFill>
                    <a:schemeClr val="accent3">
                      <a:lumMod val="75000"/>
                    </a:schemeClr>
                  </a:solidFill>
                  <a:latin typeface="Arial" charset="0"/>
                </a:rPr>
                <a:t>Oficializa</a:t>
              </a:r>
            </a:p>
            <a:p>
              <a:r>
                <a:rPr kumimoji="1" lang="es-ES_tradnl" sz="1600" dirty="0">
                  <a:solidFill>
                    <a:schemeClr val="accent3">
                      <a:lumMod val="75000"/>
                    </a:schemeClr>
                  </a:solidFill>
                  <a:latin typeface="Arial" charset="0"/>
                </a:rPr>
                <a:t> la DDJJ</a:t>
              </a:r>
            </a:p>
          </p:txBody>
        </p:sp>
      </p:grp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 redondeado"/>
          <p:cNvSpPr/>
          <p:nvPr/>
        </p:nvSpPr>
        <p:spPr>
          <a:xfrm>
            <a:off x="395536" y="764704"/>
            <a:ext cx="5256584" cy="57606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" name="3 Rectángulo"/>
          <p:cNvSpPr/>
          <p:nvPr/>
        </p:nvSpPr>
        <p:spPr>
          <a:xfrm>
            <a:off x="395536" y="836712"/>
            <a:ext cx="518263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2200" dirty="0" smtClean="0">
                <a:solidFill>
                  <a:schemeClr val="tx2"/>
                </a:solidFill>
              </a:rPr>
              <a:t>GARANTÍAS CONSTITUIDAS AL 31/12/2012</a:t>
            </a:r>
            <a:endParaRPr lang="es-AR" sz="2200" dirty="0">
              <a:solidFill>
                <a:schemeClr val="tx2"/>
              </a:solidFill>
            </a:endParaRPr>
          </a:p>
        </p:txBody>
      </p:sp>
      <p:graphicFrame>
        <p:nvGraphicFramePr>
          <p:cNvPr id="13" name="12 Tabla"/>
          <p:cNvGraphicFramePr>
            <a:graphicFrameLocks noGrp="1"/>
          </p:cNvGraphicFramePr>
          <p:nvPr/>
        </p:nvGraphicFramePr>
        <p:xfrm>
          <a:off x="1691680" y="2060848"/>
          <a:ext cx="5554216" cy="1512168"/>
        </p:xfrm>
        <a:graphic>
          <a:graphicData uri="http://schemas.openxmlformats.org/drawingml/2006/table">
            <a:tbl>
              <a:tblPr/>
              <a:tblGrid>
                <a:gridCol w="1708990"/>
                <a:gridCol w="909939"/>
                <a:gridCol w="772959"/>
                <a:gridCol w="1487212"/>
                <a:gridCol w="675116"/>
              </a:tblGrid>
              <a:tr h="30243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AR" sz="1200" b="1" i="0" u="none" strike="noStrike" dirty="0">
                          <a:solidFill>
                            <a:srgbClr val="17375D"/>
                          </a:solidFill>
                          <a:latin typeface="Arial"/>
                        </a:rPr>
                        <a:t>DEPENDENCIA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AR" sz="1200" b="1" i="0" u="none" strike="noStrike">
                          <a:solidFill>
                            <a:srgbClr val="17375D"/>
                          </a:solidFill>
                          <a:latin typeface="Arial"/>
                        </a:rPr>
                        <a:t>GARANTÍAS TOTALES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313235"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AR" sz="1200" b="1" i="0" u="none" strike="noStrike">
                          <a:solidFill>
                            <a:srgbClr val="17375D"/>
                          </a:solidFill>
                          <a:latin typeface="Arial"/>
                        </a:rPr>
                        <a:t>CASOS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AR" sz="1200" b="1" i="0" u="none" strike="noStrike">
                          <a:solidFill>
                            <a:srgbClr val="17375D"/>
                          </a:solidFill>
                          <a:latin typeface="Arial"/>
                        </a:rPr>
                        <a:t>IMPORTES en $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280831">
                <a:tc>
                  <a:txBody>
                    <a:bodyPr/>
                    <a:lstStyle/>
                    <a:p>
                      <a:pPr algn="l" fontAlgn="b"/>
                      <a:r>
                        <a:rPr lang="es-AR" sz="1200" b="0" i="0" u="none" strike="noStrike">
                          <a:solidFill>
                            <a:srgbClr val="17375D"/>
                          </a:solidFill>
                          <a:latin typeface="Arial"/>
                        </a:rPr>
                        <a:t>DGI</a:t>
                      </a:r>
                    </a:p>
                  </a:txBody>
                  <a:tcPr marL="228600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>
                          <a:solidFill>
                            <a:srgbClr val="17375D"/>
                          </a:solidFill>
                          <a:latin typeface="Arial"/>
                        </a:rPr>
                        <a:t>16.234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200" b="0" i="0" u="none" strike="noStrike">
                          <a:solidFill>
                            <a:srgbClr val="17375D"/>
                          </a:solidFill>
                          <a:latin typeface="Arial"/>
                        </a:rPr>
                        <a:t>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>
                          <a:solidFill>
                            <a:srgbClr val="17375D"/>
                          </a:solidFill>
                          <a:latin typeface="Arial"/>
                        </a:rPr>
                        <a:t>1.084.842.647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200" b="0" i="0" u="none" strike="noStrike">
                          <a:solidFill>
                            <a:srgbClr val="17375D"/>
                          </a:solidFill>
                          <a:latin typeface="Arial"/>
                        </a:rPr>
                        <a:t>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632">
                <a:tc>
                  <a:txBody>
                    <a:bodyPr/>
                    <a:lstStyle/>
                    <a:p>
                      <a:pPr algn="l" fontAlgn="b"/>
                      <a:r>
                        <a:rPr lang="es-AR" sz="1200" b="0" i="0" u="none" strike="noStrike">
                          <a:solidFill>
                            <a:srgbClr val="17375D"/>
                          </a:solidFill>
                          <a:latin typeface="Arial"/>
                        </a:rPr>
                        <a:t>DGA</a:t>
                      </a:r>
                    </a:p>
                  </a:txBody>
                  <a:tcPr marL="228600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>
                          <a:solidFill>
                            <a:srgbClr val="17375D"/>
                          </a:solidFill>
                          <a:latin typeface="Arial"/>
                        </a:rPr>
                        <a:t>311.801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200" b="0" i="0" u="none" strike="noStrike">
                          <a:solidFill>
                            <a:srgbClr val="17375D"/>
                          </a:solidFill>
                          <a:latin typeface="Arial"/>
                        </a:rPr>
                        <a:t>95%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>
                          <a:solidFill>
                            <a:srgbClr val="17375D"/>
                          </a:solidFill>
                          <a:latin typeface="Arial"/>
                        </a:rPr>
                        <a:t>44.803.759.167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200" b="0" i="0" u="none" strike="noStrike">
                          <a:solidFill>
                            <a:srgbClr val="17375D"/>
                          </a:solidFill>
                          <a:latin typeface="Arial"/>
                        </a:rPr>
                        <a:t>98%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036">
                <a:tc>
                  <a:txBody>
                    <a:bodyPr/>
                    <a:lstStyle/>
                    <a:p>
                      <a:pPr algn="l" fontAlgn="ctr"/>
                      <a:r>
                        <a:rPr lang="es-AR" sz="1200" b="1" i="0" u="none" strike="noStrike" dirty="0">
                          <a:solidFill>
                            <a:srgbClr val="17375D"/>
                          </a:solidFill>
                          <a:latin typeface="Arial"/>
                        </a:rPr>
                        <a:t>TOTAL GENERAL</a:t>
                      </a:r>
                    </a:p>
                  </a:txBody>
                  <a:tcPr marL="228600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AR" sz="1200" b="1" i="0" u="none" strike="noStrike">
                          <a:solidFill>
                            <a:srgbClr val="17375D"/>
                          </a:solidFill>
                          <a:latin typeface="Arial"/>
                        </a:rPr>
                        <a:t>328.035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200" b="1" i="0" u="none" strike="noStrike">
                          <a:solidFill>
                            <a:srgbClr val="17375D"/>
                          </a:solidFill>
                          <a:latin typeface="Arial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AR" sz="1200" b="1" i="0" u="none" strike="noStrike">
                          <a:solidFill>
                            <a:srgbClr val="17375D"/>
                          </a:solidFill>
                          <a:latin typeface="Arial"/>
                        </a:rPr>
                        <a:t>45.888.601.814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200" b="1" i="0" u="none" strike="noStrike" dirty="0">
                          <a:solidFill>
                            <a:srgbClr val="17375D"/>
                          </a:solidFill>
                          <a:latin typeface="Arial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15 Tabla"/>
          <p:cNvGraphicFramePr>
            <a:graphicFrameLocks noGrp="1"/>
          </p:cNvGraphicFramePr>
          <p:nvPr/>
        </p:nvGraphicFramePr>
        <p:xfrm>
          <a:off x="2411760" y="3933056"/>
          <a:ext cx="4203823" cy="1512169"/>
        </p:xfrm>
        <a:graphic>
          <a:graphicData uri="http://schemas.openxmlformats.org/drawingml/2006/table">
            <a:tbl>
              <a:tblPr/>
              <a:tblGrid>
                <a:gridCol w="1578091"/>
                <a:gridCol w="1312866"/>
                <a:gridCol w="1312866"/>
              </a:tblGrid>
              <a:tr h="66157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AR" sz="1200" b="1" i="0" u="none" strike="noStrike" dirty="0">
                          <a:solidFill>
                            <a:srgbClr val="17375D"/>
                          </a:solidFill>
                          <a:latin typeface="Arial"/>
                        </a:rPr>
                        <a:t>DEPENDENCIA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AR" sz="1200" b="1" i="0" u="none" strike="noStrike" dirty="0">
                          <a:solidFill>
                            <a:srgbClr val="17375D"/>
                          </a:solidFill>
                          <a:latin typeface="Arial"/>
                        </a:rPr>
                        <a:t>INCIDENCIA  DEL                         SEGURO  DE  CAUCIÓN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248090"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200" b="1" i="0" u="none" strike="noStrike">
                          <a:solidFill>
                            <a:srgbClr val="17375D"/>
                          </a:solidFill>
                          <a:latin typeface="Arial"/>
                        </a:rPr>
                        <a:t>CASOS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200" b="1" i="0" u="none" strike="noStrike">
                          <a:solidFill>
                            <a:srgbClr val="17375D"/>
                          </a:solidFill>
                          <a:latin typeface="Arial"/>
                        </a:rPr>
                        <a:t>IMPORTES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318973">
                <a:tc>
                  <a:txBody>
                    <a:bodyPr/>
                    <a:lstStyle/>
                    <a:p>
                      <a:pPr algn="l" fontAlgn="b"/>
                      <a:r>
                        <a:rPr lang="es-AR" sz="1200" b="0" i="0" u="none" strike="noStrike">
                          <a:solidFill>
                            <a:srgbClr val="17375D"/>
                          </a:solidFill>
                          <a:latin typeface="Arial"/>
                        </a:rPr>
                        <a:t>DGI</a:t>
                      </a:r>
                    </a:p>
                  </a:txBody>
                  <a:tcPr marL="228600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200" b="0" i="0" u="none" strike="noStrike">
                          <a:solidFill>
                            <a:srgbClr val="17375D"/>
                          </a:solidFill>
                          <a:latin typeface="Arial"/>
                        </a:rPr>
                        <a:t>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200" b="0" i="0" u="none" strike="noStrike">
                          <a:solidFill>
                            <a:srgbClr val="17375D"/>
                          </a:solidFill>
                          <a:latin typeface="Arial"/>
                        </a:rPr>
                        <a:t>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532">
                <a:tc>
                  <a:txBody>
                    <a:bodyPr/>
                    <a:lstStyle/>
                    <a:p>
                      <a:pPr algn="l" fontAlgn="b"/>
                      <a:r>
                        <a:rPr lang="es-AR" sz="1200" b="0" i="0" u="none" strike="noStrike">
                          <a:solidFill>
                            <a:srgbClr val="17375D"/>
                          </a:solidFill>
                          <a:latin typeface="Arial"/>
                        </a:rPr>
                        <a:t>DGA</a:t>
                      </a:r>
                    </a:p>
                  </a:txBody>
                  <a:tcPr marL="228600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200" b="0" i="0" u="none" strike="noStrike">
                          <a:solidFill>
                            <a:srgbClr val="17375D"/>
                          </a:solidFill>
                          <a:latin typeface="Arial"/>
                        </a:rPr>
                        <a:t>84%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200" b="0" i="0" u="none" strike="noStrike" dirty="0">
                          <a:solidFill>
                            <a:srgbClr val="17375D"/>
                          </a:solidFill>
                          <a:latin typeface="Arial"/>
                        </a:rPr>
                        <a:t>91%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 bwMode="auto">
          <a:xfrm>
            <a:off x="0" y="0"/>
            <a:ext cx="9153525" cy="6842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grpSp>
        <p:nvGrpSpPr>
          <p:cNvPr id="5" name="4 Grupo"/>
          <p:cNvGrpSpPr/>
          <p:nvPr/>
        </p:nvGrpSpPr>
        <p:grpSpPr>
          <a:xfrm>
            <a:off x="130159" y="165883"/>
            <a:ext cx="8883682" cy="6526235"/>
            <a:chOff x="0" y="0"/>
            <a:chExt cx="8883682" cy="6526235"/>
          </a:xfrm>
        </p:grpSpPr>
        <p:sp>
          <p:nvSpPr>
            <p:cNvPr id="7" name="6 Rectángulo"/>
            <p:cNvSpPr/>
            <p:nvPr/>
          </p:nvSpPr>
          <p:spPr bwMode="auto">
            <a:xfrm>
              <a:off x="0" y="0"/>
              <a:ext cx="8883682" cy="652623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dk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 sz="1800" dirty="0" smtClean="0">
                <a:hlinkClick r:id="rId3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 sz="1800" dirty="0" smtClean="0">
                <a:hlinkClick r:id="rId3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 sz="1800" dirty="0" smtClean="0">
                <a:hlinkClick r:id="rId3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 sz="1800" dirty="0" smtClean="0">
                <a:hlinkClick r:id="rId3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 sz="1800" dirty="0" smtClean="0">
                <a:hlinkClick r:id="rId3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 sz="1800" dirty="0" smtClean="0">
                <a:hlinkClick r:id="rId3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 sz="1800" dirty="0" smtClean="0">
                <a:hlinkClick r:id="rId3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 sz="1800" dirty="0" smtClean="0">
                <a:hlinkClick r:id="rId3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 sz="1800" dirty="0" smtClean="0">
                <a:hlinkClick r:id="rId3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 sz="1800" dirty="0" smtClean="0">
                <a:hlinkClick r:id="rId3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 sz="1800" dirty="0" smtClean="0">
                <a:hlinkClick r:id="rId3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 sz="1800" dirty="0" smtClean="0">
                <a:hlinkClick r:id="rId3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 sz="1800" dirty="0" smtClean="0">
                <a:hlinkClick r:id="rId3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 sz="1800" dirty="0" smtClean="0">
                <a:hlinkClick r:id="rId3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 sz="1800" dirty="0" smtClean="0">
                <a:hlinkClick r:id="rId3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 sz="1800" dirty="0" smtClean="0">
                <a:hlinkClick r:id="rId3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 sz="1800" dirty="0" smtClean="0">
                <a:hlinkClick r:id="rId3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1800" dirty="0" smtClean="0">
                  <a:hlinkClick r:id="rId3"/>
                </a:rPr>
                <a:t>www.afip.gob.ar</a:t>
              </a:r>
              <a:endParaRPr lang="es-AR" sz="1800" dirty="0" smtClean="0"/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1800" dirty="0" err="1" smtClean="0"/>
                <a:t>garantias</a:t>
              </a:r>
              <a:r>
                <a:rPr lang="es-AR" sz="1800" dirty="0" smtClean="0"/>
                <a:t> @</a:t>
              </a:r>
              <a:r>
                <a:rPr lang="es-AR" sz="1800" dirty="0" err="1" smtClean="0"/>
                <a:t>afip.gob.ar</a:t>
              </a:r>
              <a:endParaRPr lang="es-AR" sz="1800" dirty="0"/>
            </a:p>
          </p:txBody>
        </p:sp>
        <p:pic>
          <p:nvPicPr>
            <p:cNvPr id="10" name="Picture 20" descr="D:\nuevo modelo 2007\SOLAPAS CUADROS ETC\AFIP tranparente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2411760" y="2564904"/>
              <a:ext cx="3962400" cy="1162050"/>
            </a:xfrm>
            <a:prstGeom prst="rect">
              <a:avLst/>
            </a:prstGeom>
            <a:noFill/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</p:grp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1 CuadroTexto"/>
          <p:cNvSpPr txBox="1">
            <a:spLocks noChangeArrowheads="1"/>
          </p:cNvSpPr>
          <p:nvPr/>
        </p:nvSpPr>
        <p:spPr bwMode="auto">
          <a:xfrm>
            <a:off x="467544" y="803991"/>
            <a:ext cx="498708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s-ES" sz="2400" dirty="0" smtClean="0">
                <a:solidFill>
                  <a:schemeClr val="tx2"/>
                </a:solidFill>
              </a:rPr>
              <a:t>OBLIGACIONES GARANTIZABLES</a:t>
            </a:r>
            <a:endParaRPr lang="es-ES" sz="2400" dirty="0">
              <a:solidFill>
                <a:schemeClr val="tx2"/>
              </a:solidFill>
            </a:endParaRPr>
          </a:p>
        </p:txBody>
      </p:sp>
      <p:sp>
        <p:nvSpPr>
          <p:cNvPr id="4" name="3 Rectángulo redondeado"/>
          <p:cNvSpPr/>
          <p:nvPr/>
        </p:nvSpPr>
        <p:spPr>
          <a:xfrm>
            <a:off x="467544" y="1772816"/>
            <a:ext cx="3456384" cy="64807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s-AR" sz="2000" dirty="0" smtClean="0"/>
          </a:p>
          <a:p>
            <a:pPr algn="ctr"/>
            <a:r>
              <a:rPr lang="es-AR" sz="20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OPERACIONES IMPOSITIVAS</a:t>
            </a:r>
            <a:endParaRPr lang="es-AR" sz="2000" dirty="0" smtClean="0">
              <a:solidFill>
                <a:schemeClr val="bg1"/>
              </a:solidFill>
            </a:endParaRPr>
          </a:p>
          <a:p>
            <a:pPr algn="ctr"/>
            <a:endParaRPr lang="es-AR" dirty="0"/>
          </a:p>
        </p:txBody>
      </p:sp>
      <p:sp>
        <p:nvSpPr>
          <p:cNvPr id="5" name="4 Rectángulo redondeado"/>
          <p:cNvSpPr/>
          <p:nvPr/>
        </p:nvSpPr>
        <p:spPr>
          <a:xfrm>
            <a:off x="395536" y="764704"/>
            <a:ext cx="5040560" cy="57606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6 CuadroTexto"/>
          <p:cNvSpPr txBox="1"/>
          <p:nvPr/>
        </p:nvSpPr>
        <p:spPr>
          <a:xfrm>
            <a:off x="971600" y="2780928"/>
            <a:ext cx="74202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s-AR" dirty="0" smtClean="0"/>
              <a:t>  </a:t>
            </a:r>
            <a:r>
              <a:rPr lang="es-AR" sz="2400" dirty="0" smtClean="0">
                <a:solidFill>
                  <a:schemeClr val="tx2"/>
                </a:solidFill>
              </a:rPr>
              <a:t>Diferimiento de impuestos (Regímenes promocionales)</a:t>
            </a:r>
            <a:endParaRPr lang="es-AR" sz="2400" dirty="0">
              <a:solidFill>
                <a:schemeClr val="tx2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971600" y="3284984"/>
            <a:ext cx="47913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s-AR" dirty="0" smtClean="0"/>
              <a:t>  </a:t>
            </a:r>
            <a:r>
              <a:rPr lang="es-AR" sz="2400" dirty="0" smtClean="0">
                <a:solidFill>
                  <a:schemeClr val="tx2"/>
                </a:solidFill>
              </a:rPr>
              <a:t>Régimen de Controladores fiscales</a:t>
            </a:r>
            <a:endParaRPr lang="es-AR" sz="2400" dirty="0">
              <a:solidFill>
                <a:schemeClr val="tx2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971600" y="4725144"/>
            <a:ext cx="70019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s-AR" dirty="0" smtClean="0"/>
              <a:t>  </a:t>
            </a:r>
            <a:r>
              <a:rPr lang="es-AR" sz="2400" dirty="0" smtClean="0">
                <a:solidFill>
                  <a:schemeClr val="tx2"/>
                </a:solidFill>
              </a:rPr>
              <a:t>Registro de operadores exentos. Impuesto sobre los</a:t>
            </a:r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es-AR" sz="2400" dirty="0" smtClean="0">
                <a:solidFill>
                  <a:schemeClr val="tx2"/>
                </a:solidFill>
              </a:rPr>
              <a:t>   Combustibles y Gas natural</a:t>
            </a:r>
            <a:endParaRPr lang="es-AR" sz="2400" dirty="0">
              <a:solidFill>
                <a:schemeClr val="tx2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971600" y="3789040"/>
            <a:ext cx="756732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s-AR" dirty="0" smtClean="0"/>
              <a:t>  </a:t>
            </a:r>
            <a:r>
              <a:rPr lang="es-AR" sz="2400" dirty="0" smtClean="0">
                <a:solidFill>
                  <a:schemeClr val="tx2"/>
                </a:solidFill>
              </a:rPr>
              <a:t>Devolución anticipada del Impuesto al Valor Agregado</a:t>
            </a:r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es-AR" sz="2400" dirty="0" smtClean="0">
                <a:solidFill>
                  <a:schemeClr val="tx2"/>
                </a:solidFill>
              </a:rPr>
              <a:t>    por compras de bienes de capital</a:t>
            </a:r>
            <a:endParaRPr lang="es-AR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1 CuadroTexto"/>
          <p:cNvSpPr txBox="1">
            <a:spLocks noChangeArrowheads="1"/>
          </p:cNvSpPr>
          <p:nvPr/>
        </p:nvSpPr>
        <p:spPr bwMode="auto">
          <a:xfrm>
            <a:off x="467544" y="803991"/>
            <a:ext cx="498708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s-ES" sz="2400" dirty="0" smtClean="0">
                <a:solidFill>
                  <a:schemeClr val="tx2"/>
                </a:solidFill>
              </a:rPr>
              <a:t>OBLIGACIONES GARANTIZABLES</a:t>
            </a:r>
            <a:endParaRPr lang="es-ES" sz="2400" dirty="0">
              <a:solidFill>
                <a:schemeClr val="tx2"/>
              </a:solidFill>
            </a:endParaRPr>
          </a:p>
        </p:txBody>
      </p:sp>
      <p:sp>
        <p:nvSpPr>
          <p:cNvPr id="4" name="3 Rectángulo redondeado"/>
          <p:cNvSpPr/>
          <p:nvPr/>
        </p:nvSpPr>
        <p:spPr>
          <a:xfrm>
            <a:off x="467544" y="1772816"/>
            <a:ext cx="3456384" cy="64807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s-AR" sz="2000" dirty="0" smtClean="0"/>
          </a:p>
          <a:p>
            <a:pPr algn="ctr"/>
            <a:r>
              <a:rPr lang="es-AR" sz="20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OPERACIONES ADUANERAS</a:t>
            </a:r>
            <a:endParaRPr lang="es-AR" sz="2000" dirty="0" smtClean="0">
              <a:solidFill>
                <a:schemeClr val="bg1"/>
              </a:solidFill>
            </a:endParaRPr>
          </a:p>
          <a:p>
            <a:pPr algn="ctr"/>
            <a:endParaRPr lang="es-AR" dirty="0"/>
          </a:p>
        </p:txBody>
      </p:sp>
      <p:sp>
        <p:nvSpPr>
          <p:cNvPr id="5" name="4 Rectángulo redondeado"/>
          <p:cNvSpPr/>
          <p:nvPr/>
        </p:nvSpPr>
        <p:spPr>
          <a:xfrm>
            <a:off x="395536" y="764704"/>
            <a:ext cx="5040560" cy="57606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6 CuadroTexto"/>
          <p:cNvSpPr txBox="1"/>
          <p:nvPr/>
        </p:nvSpPr>
        <p:spPr>
          <a:xfrm>
            <a:off x="683568" y="2564904"/>
            <a:ext cx="74202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s-AR" dirty="0" smtClean="0"/>
              <a:t>  </a:t>
            </a:r>
            <a:r>
              <a:rPr lang="es-AR" sz="2400" dirty="0" smtClean="0">
                <a:solidFill>
                  <a:schemeClr val="tx2"/>
                </a:solidFill>
              </a:rPr>
              <a:t>Importación temporal de mercaderías sujetas a</a:t>
            </a:r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es-AR" sz="2400" dirty="0" smtClean="0">
                <a:solidFill>
                  <a:schemeClr val="tx2"/>
                </a:solidFill>
              </a:rPr>
              <a:t>    exportación posterior</a:t>
            </a:r>
            <a:endParaRPr lang="es-AR" sz="2400" dirty="0">
              <a:solidFill>
                <a:schemeClr val="tx2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683568" y="3429000"/>
            <a:ext cx="46365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s-AR" dirty="0" smtClean="0"/>
              <a:t>  </a:t>
            </a:r>
            <a:r>
              <a:rPr lang="es-AR" sz="2400" dirty="0" smtClean="0">
                <a:solidFill>
                  <a:schemeClr val="tx2"/>
                </a:solidFill>
              </a:rPr>
              <a:t>Mercaderías en tránsito terrestre</a:t>
            </a:r>
            <a:endParaRPr lang="es-AR" sz="2400" dirty="0">
              <a:solidFill>
                <a:schemeClr val="tx2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755576" y="4941168"/>
            <a:ext cx="42618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s-AR" dirty="0" smtClean="0"/>
              <a:t>  </a:t>
            </a:r>
            <a:r>
              <a:rPr lang="es-AR" sz="2400" dirty="0" smtClean="0">
                <a:solidFill>
                  <a:schemeClr val="tx2"/>
                </a:solidFill>
              </a:rPr>
              <a:t>Diferencias de valor declarado</a:t>
            </a:r>
            <a:endParaRPr lang="es-AR" sz="2400" dirty="0">
              <a:solidFill>
                <a:schemeClr val="tx2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683568" y="3933056"/>
            <a:ext cx="822847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s-AR" dirty="0" smtClean="0"/>
              <a:t>  </a:t>
            </a:r>
            <a:r>
              <a:rPr lang="es-AR" sz="2400" dirty="0" smtClean="0">
                <a:solidFill>
                  <a:schemeClr val="tx2"/>
                </a:solidFill>
              </a:rPr>
              <a:t>Faltante documental vinculado con transporte, zonas francas,</a:t>
            </a:r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es-AR" sz="2400" dirty="0" smtClean="0">
                <a:solidFill>
                  <a:schemeClr val="tx2"/>
                </a:solidFill>
              </a:rPr>
              <a:t>    certificado de origen de Mercosur, etc.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1 CuadroTexto"/>
          <p:cNvSpPr txBox="1">
            <a:spLocks noChangeArrowheads="1"/>
          </p:cNvSpPr>
          <p:nvPr/>
        </p:nvSpPr>
        <p:spPr bwMode="auto">
          <a:xfrm>
            <a:off x="467544" y="803991"/>
            <a:ext cx="498708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s-ES" sz="2400" dirty="0" smtClean="0">
                <a:solidFill>
                  <a:schemeClr val="tx2"/>
                </a:solidFill>
              </a:rPr>
              <a:t>OBLIGACIONES GARANTIZABLES</a:t>
            </a:r>
            <a:endParaRPr lang="es-ES" sz="2400" dirty="0">
              <a:solidFill>
                <a:schemeClr val="tx2"/>
              </a:solidFill>
            </a:endParaRPr>
          </a:p>
        </p:txBody>
      </p:sp>
      <p:sp>
        <p:nvSpPr>
          <p:cNvPr id="4" name="3 Rectángulo redondeado"/>
          <p:cNvSpPr/>
          <p:nvPr/>
        </p:nvSpPr>
        <p:spPr>
          <a:xfrm>
            <a:off x="467544" y="1772816"/>
            <a:ext cx="3456384" cy="64807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s-AR" sz="2000" dirty="0" smtClean="0"/>
          </a:p>
          <a:p>
            <a:pPr algn="ctr"/>
            <a:r>
              <a:rPr lang="es-AR" sz="20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ACTUACIONES ADUANERAS</a:t>
            </a:r>
            <a:endParaRPr lang="es-AR" sz="2000" dirty="0" smtClean="0">
              <a:solidFill>
                <a:schemeClr val="bg1"/>
              </a:solidFill>
            </a:endParaRPr>
          </a:p>
          <a:p>
            <a:pPr algn="ctr"/>
            <a:endParaRPr lang="es-AR" dirty="0"/>
          </a:p>
        </p:txBody>
      </p:sp>
      <p:sp>
        <p:nvSpPr>
          <p:cNvPr id="5" name="4 Rectángulo redondeado"/>
          <p:cNvSpPr/>
          <p:nvPr/>
        </p:nvSpPr>
        <p:spPr>
          <a:xfrm>
            <a:off x="395536" y="764704"/>
            <a:ext cx="5040560" cy="57606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6 CuadroTexto"/>
          <p:cNvSpPr txBox="1"/>
          <p:nvPr/>
        </p:nvSpPr>
        <p:spPr>
          <a:xfrm>
            <a:off x="971600" y="2636912"/>
            <a:ext cx="74202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s-AR" dirty="0" smtClean="0"/>
              <a:t>  </a:t>
            </a:r>
            <a:r>
              <a:rPr lang="es-AR" sz="2400" dirty="0" smtClean="0">
                <a:solidFill>
                  <a:schemeClr val="tx2"/>
                </a:solidFill>
              </a:rPr>
              <a:t>Importadores y exportadores</a:t>
            </a:r>
            <a:endParaRPr lang="es-AR" sz="2400" dirty="0">
              <a:solidFill>
                <a:schemeClr val="tx2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971600" y="3140968"/>
            <a:ext cx="36324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s-AR" dirty="0" smtClean="0"/>
              <a:t>  </a:t>
            </a:r>
            <a:r>
              <a:rPr lang="es-AR" sz="2400" dirty="0" smtClean="0">
                <a:solidFill>
                  <a:schemeClr val="tx2"/>
                </a:solidFill>
              </a:rPr>
              <a:t>Despachante de Aduana</a:t>
            </a:r>
            <a:endParaRPr lang="es-AR" sz="2400" dirty="0">
              <a:solidFill>
                <a:schemeClr val="tx2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971600" y="4221088"/>
            <a:ext cx="22091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s-AR" dirty="0" smtClean="0"/>
              <a:t>  </a:t>
            </a:r>
            <a:r>
              <a:rPr lang="es-AR" sz="2400" dirty="0" smtClean="0">
                <a:solidFill>
                  <a:schemeClr val="tx2"/>
                </a:solidFill>
              </a:rPr>
              <a:t>Transportistas</a:t>
            </a:r>
            <a:endParaRPr lang="es-AR" sz="2400" dirty="0">
              <a:solidFill>
                <a:schemeClr val="tx2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971600" y="3645024"/>
            <a:ext cx="45381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s-AR" dirty="0" smtClean="0"/>
              <a:t>  </a:t>
            </a:r>
            <a:r>
              <a:rPr lang="es-AR" sz="2400" dirty="0" smtClean="0">
                <a:solidFill>
                  <a:schemeClr val="tx2"/>
                </a:solidFill>
              </a:rPr>
              <a:t>Agentes de transporte aduanero</a:t>
            </a:r>
            <a:endParaRPr lang="es-AR" sz="2400" dirty="0">
              <a:solidFill>
                <a:schemeClr val="tx2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971600" y="5199583"/>
            <a:ext cx="41594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s-AR" dirty="0" smtClean="0"/>
              <a:t>  </a:t>
            </a:r>
            <a:r>
              <a:rPr lang="es-AR" sz="2400" dirty="0" smtClean="0">
                <a:solidFill>
                  <a:schemeClr val="tx2"/>
                </a:solidFill>
              </a:rPr>
              <a:t> Otras actuaciones aduaneras</a:t>
            </a:r>
            <a:endParaRPr lang="es-AR" sz="2400" dirty="0">
              <a:solidFill>
                <a:schemeClr val="tx2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971600" y="4725144"/>
            <a:ext cx="39606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s-AR" dirty="0" smtClean="0"/>
              <a:t>  </a:t>
            </a:r>
            <a:r>
              <a:rPr lang="es-AR" sz="2400" dirty="0" smtClean="0">
                <a:solidFill>
                  <a:schemeClr val="tx2"/>
                </a:solidFill>
              </a:rPr>
              <a:t>Operador de contenedores</a:t>
            </a:r>
            <a:endParaRPr lang="es-AR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1 CuadroTexto"/>
          <p:cNvSpPr txBox="1">
            <a:spLocks noChangeArrowheads="1"/>
          </p:cNvSpPr>
          <p:nvPr/>
        </p:nvSpPr>
        <p:spPr bwMode="auto">
          <a:xfrm>
            <a:off x="467544" y="803991"/>
            <a:ext cx="498708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s-ES" sz="2400" dirty="0" smtClean="0">
                <a:solidFill>
                  <a:schemeClr val="tx2"/>
                </a:solidFill>
              </a:rPr>
              <a:t>TIPOS  DE  GARANTÍAS  ACEPTABLES </a:t>
            </a:r>
            <a:endParaRPr lang="es-ES" sz="2400" dirty="0">
              <a:solidFill>
                <a:schemeClr val="tx2"/>
              </a:solidFill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395536" y="764704"/>
            <a:ext cx="5040560" cy="57606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6 CuadroTexto"/>
          <p:cNvSpPr txBox="1"/>
          <p:nvPr/>
        </p:nvSpPr>
        <p:spPr>
          <a:xfrm>
            <a:off x="899592" y="1988840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s-AR" dirty="0" smtClean="0"/>
              <a:t>  </a:t>
            </a:r>
            <a:r>
              <a:rPr lang="es-AR" sz="2400" dirty="0" smtClean="0">
                <a:solidFill>
                  <a:schemeClr val="tx2"/>
                </a:solidFill>
              </a:rPr>
              <a:t>Efectivo</a:t>
            </a:r>
            <a:endParaRPr lang="es-AR" sz="2400" dirty="0">
              <a:solidFill>
                <a:schemeClr val="tx2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4716016" y="2060848"/>
            <a:ext cx="40668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s-AR" dirty="0" smtClean="0"/>
              <a:t>  </a:t>
            </a:r>
            <a:r>
              <a:rPr lang="es-AR" sz="2400" dirty="0" smtClean="0">
                <a:solidFill>
                  <a:schemeClr val="tx2"/>
                </a:solidFill>
              </a:rPr>
              <a:t>Depósito a Plazo Fijo en BNA</a:t>
            </a:r>
            <a:endParaRPr lang="es-AR" sz="2400" dirty="0">
              <a:solidFill>
                <a:schemeClr val="tx2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788024" y="2708920"/>
            <a:ext cx="38388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s-AR" dirty="0" smtClean="0"/>
              <a:t>  </a:t>
            </a:r>
            <a:r>
              <a:rPr lang="es-AR" sz="2400" dirty="0" smtClean="0">
                <a:solidFill>
                  <a:schemeClr val="tx2"/>
                </a:solidFill>
              </a:rPr>
              <a:t>Caución de Títulos Públicos</a:t>
            </a:r>
            <a:endParaRPr lang="es-AR" sz="2400" dirty="0">
              <a:solidFill>
                <a:schemeClr val="tx2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899592" y="2708920"/>
            <a:ext cx="21425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s-AR" dirty="0" smtClean="0"/>
              <a:t>  </a:t>
            </a:r>
            <a:r>
              <a:rPr lang="es-AR" sz="2400" dirty="0" smtClean="0">
                <a:solidFill>
                  <a:schemeClr val="tx2"/>
                </a:solidFill>
              </a:rPr>
              <a:t>Aval Bancario</a:t>
            </a:r>
            <a:endParaRPr lang="es-AR" sz="2400" dirty="0">
              <a:solidFill>
                <a:schemeClr val="tx2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899592" y="3429000"/>
            <a:ext cx="15448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s-AR" dirty="0" smtClean="0"/>
              <a:t>  </a:t>
            </a:r>
            <a:r>
              <a:rPr lang="es-AR" sz="2400" dirty="0" smtClean="0">
                <a:solidFill>
                  <a:schemeClr val="tx2"/>
                </a:solidFill>
              </a:rPr>
              <a:t>Hipoteca</a:t>
            </a:r>
            <a:endParaRPr lang="es-AR" sz="2400" dirty="0">
              <a:solidFill>
                <a:schemeClr val="tx2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860032" y="3429000"/>
            <a:ext cx="29524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s-AR" dirty="0" smtClean="0"/>
              <a:t>  </a:t>
            </a:r>
            <a:r>
              <a:rPr lang="es-AR" sz="2400" dirty="0" smtClean="0">
                <a:solidFill>
                  <a:schemeClr val="tx2"/>
                </a:solidFill>
              </a:rPr>
              <a:t>Prenda con Registro</a:t>
            </a:r>
            <a:endParaRPr lang="es-AR" sz="2400" dirty="0">
              <a:solidFill>
                <a:schemeClr val="tx2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971600" y="4293096"/>
            <a:ext cx="78488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s-AR" dirty="0" smtClean="0"/>
              <a:t>  </a:t>
            </a:r>
            <a:r>
              <a:rPr lang="es-AR" sz="2400" dirty="0" smtClean="0">
                <a:solidFill>
                  <a:schemeClr val="tx2"/>
                </a:solidFill>
              </a:rPr>
              <a:t>Seguro de Caución (solamente las obligaciones aprobadas</a:t>
            </a:r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es-AR" sz="2400" dirty="0" smtClean="0">
                <a:solidFill>
                  <a:schemeClr val="tx2"/>
                </a:solidFill>
              </a:rPr>
              <a:t>   por la Superintendencia de Seguros de la Nación)</a:t>
            </a:r>
            <a:endParaRPr lang="es-AR" sz="2400" dirty="0">
              <a:solidFill>
                <a:schemeClr val="tx2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971600" y="5229200"/>
            <a:ext cx="7848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s-AR" dirty="0" smtClean="0"/>
              <a:t>  </a:t>
            </a:r>
            <a:r>
              <a:rPr lang="es-AR" sz="2400" dirty="0" smtClean="0">
                <a:solidFill>
                  <a:schemeClr val="tx2"/>
                </a:solidFill>
              </a:rPr>
              <a:t>Otros tipos: Aval de SGR,   Aval del Tesoro de la Nación </a:t>
            </a:r>
            <a:endParaRPr lang="es-AR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467544" y="1772816"/>
            <a:ext cx="3456384" cy="64807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s-AR" sz="2000" dirty="0" smtClean="0"/>
          </a:p>
          <a:p>
            <a:pPr algn="ctr"/>
            <a:r>
              <a:rPr lang="es-AR" sz="20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QUIÉNES  DEBEN  INSCRIBIRSE:</a:t>
            </a:r>
            <a:endParaRPr lang="es-AR" sz="2000" dirty="0" smtClean="0">
              <a:solidFill>
                <a:schemeClr val="bg1"/>
              </a:solidFill>
            </a:endParaRPr>
          </a:p>
          <a:p>
            <a:pPr algn="ctr"/>
            <a:endParaRPr lang="es-AR" dirty="0"/>
          </a:p>
        </p:txBody>
      </p:sp>
      <p:sp>
        <p:nvSpPr>
          <p:cNvPr id="5" name="4 Rectángulo redondeado"/>
          <p:cNvSpPr/>
          <p:nvPr/>
        </p:nvSpPr>
        <p:spPr>
          <a:xfrm>
            <a:off x="395536" y="764704"/>
            <a:ext cx="5256584" cy="57606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6 CuadroTexto"/>
          <p:cNvSpPr txBox="1"/>
          <p:nvPr/>
        </p:nvSpPr>
        <p:spPr>
          <a:xfrm>
            <a:off x="971600" y="2780928"/>
            <a:ext cx="74202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s-AR" dirty="0" smtClean="0"/>
              <a:t>  </a:t>
            </a:r>
            <a:r>
              <a:rPr lang="es-AR" sz="2400" dirty="0" smtClean="0">
                <a:solidFill>
                  <a:schemeClr val="tx2"/>
                </a:solidFill>
              </a:rPr>
              <a:t>Compañías de seguro</a:t>
            </a:r>
            <a:endParaRPr lang="es-AR" sz="2400" dirty="0">
              <a:solidFill>
                <a:schemeClr val="tx2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971600" y="3573016"/>
            <a:ext cx="29547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s-AR" dirty="0" smtClean="0"/>
              <a:t>  </a:t>
            </a:r>
            <a:r>
              <a:rPr lang="es-AR" sz="2400" dirty="0" smtClean="0">
                <a:solidFill>
                  <a:schemeClr val="tx2"/>
                </a:solidFill>
              </a:rPr>
              <a:t>Entidades bancarias</a:t>
            </a:r>
          </a:p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Ø"/>
            </a:pPr>
            <a:endParaRPr lang="es-AR" sz="2400" dirty="0">
              <a:solidFill>
                <a:schemeClr val="tx2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971600" y="4365104"/>
            <a:ext cx="45898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s-AR" dirty="0" smtClean="0"/>
              <a:t>  </a:t>
            </a:r>
            <a:r>
              <a:rPr lang="es-AR" sz="2400" dirty="0" smtClean="0">
                <a:solidFill>
                  <a:schemeClr val="tx2"/>
                </a:solidFill>
              </a:rPr>
              <a:t>Sociedades de garantía recíproca</a:t>
            </a:r>
            <a:endParaRPr lang="es-AR" sz="2400" dirty="0">
              <a:solidFill>
                <a:schemeClr val="tx2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67544" y="836712"/>
            <a:ext cx="51496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1800" dirty="0" smtClean="0">
                <a:solidFill>
                  <a:schemeClr val="tx2"/>
                </a:solidFill>
              </a:rPr>
              <a:t>REGISTRO DE ENTIDADES EMISORAS DE GARANTÍAS</a:t>
            </a:r>
            <a:endParaRPr lang="es-AR" sz="1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467544" y="1772816"/>
            <a:ext cx="4680520" cy="64807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s-AR" sz="2000" dirty="0" smtClean="0"/>
          </a:p>
          <a:p>
            <a:pPr algn="ctr"/>
            <a:r>
              <a:rPr lang="es-AR" sz="20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Cupos (importes máximos) para operar</a:t>
            </a:r>
            <a:endParaRPr lang="es-AR" sz="2000" dirty="0" smtClean="0">
              <a:solidFill>
                <a:schemeClr val="bg1"/>
              </a:solidFill>
            </a:endParaRPr>
          </a:p>
          <a:p>
            <a:pPr algn="ctr"/>
            <a:endParaRPr lang="es-AR" dirty="0"/>
          </a:p>
        </p:txBody>
      </p:sp>
      <p:sp>
        <p:nvSpPr>
          <p:cNvPr id="5" name="4 Rectángulo redondeado"/>
          <p:cNvSpPr/>
          <p:nvPr/>
        </p:nvSpPr>
        <p:spPr>
          <a:xfrm>
            <a:off x="395536" y="764704"/>
            <a:ext cx="5256584" cy="57606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" name="11 Rectángulo"/>
          <p:cNvSpPr/>
          <p:nvPr/>
        </p:nvSpPr>
        <p:spPr>
          <a:xfrm>
            <a:off x="467544" y="836712"/>
            <a:ext cx="51496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1800" dirty="0" smtClean="0">
                <a:solidFill>
                  <a:schemeClr val="tx2"/>
                </a:solidFill>
              </a:rPr>
              <a:t>REGISTRO DE ENTIDADES EMISORAS DE GARANTÍAS</a:t>
            </a:r>
            <a:endParaRPr lang="es-AR" sz="1800" dirty="0">
              <a:solidFill>
                <a:schemeClr val="tx2"/>
              </a:solidFill>
            </a:endParaRPr>
          </a:p>
        </p:txBody>
      </p:sp>
      <p:sp>
        <p:nvSpPr>
          <p:cNvPr id="9" name="Text Box 1030"/>
          <p:cNvSpPr txBox="1">
            <a:spLocks noChangeArrowheads="1"/>
          </p:cNvSpPr>
          <p:nvPr/>
        </p:nvSpPr>
        <p:spPr bwMode="auto">
          <a:xfrm>
            <a:off x="683568" y="2780928"/>
            <a:ext cx="8064896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_tradnl" dirty="0" smtClean="0"/>
              <a:t>     </a:t>
            </a:r>
            <a:r>
              <a:rPr lang="es-ES_tradnl" sz="2000" b="1" dirty="0" smtClean="0">
                <a:solidFill>
                  <a:schemeClr val="tx2"/>
                </a:solidFill>
              </a:rPr>
              <a:t>Compañías </a:t>
            </a:r>
            <a:r>
              <a:rPr lang="es-ES_tradnl" sz="2000" b="1" dirty="0">
                <a:solidFill>
                  <a:schemeClr val="tx2"/>
                </a:solidFill>
              </a:rPr>
              <a:t>aseguradoras</a:t>
            </a:r>
            <a:r>
              <a:rPr lang="es-ES_tradnl" sz="2000" dirty="0">
                <a:solidFill>
                  <a:schemeClr val="tx2"/>
                </a:solidFill>
              </a:rPr>
              <a:t>: </a:t>
            </a:r>
          </a:p>
          <a:p>
            <a:pPr>
              <a:buFont typeface="Wingdings" pitchFamily="2" charset="2"/>
              <a:buNone/>
            </a:pPr>
            <a:r>
              <a:rPr lang="es-ES_tradnl" sz="2000" dirty="0">
                <a:solidFill>
                  <a:schemeClr val="tx2"/>
                </a:solidFill>
              </a:rPr>
              <a:t>    </a:t>
            </a:r>
            <a:r>
              <a:rPr lang="es-ES_tradnl" sz="2000" dirty="0" smtClean="0">
                <a:solidFill>
                  <a:schemeClr val="tx2"/>
                </a:solidFill>
              </a:rPr>
              <a:t>   </a:t>
            </a:r>
            <a:r>
              <a:rPr lang="es-ES_tradnl" sz="2000" u="sng" dirty="0">
                <a:solidFill>
                  <a:schemeClr val="tx2"/>
                </a:solidFill>
              </a:rPr>
              <a:t>Cupo general</a:t>
            </a:r>
            <a:r>
              <a:rPr lang="es-ES_tradnl" sz="2000" dirty="0">
                <a:solidFill>
                  <a:schemeClr val="tx2"/>
                </a:solidFill>
              </a:rPr>
              <a:t> </a:t>
            </a:r>
            <a:r>
              <a:rPr lang="es-ES_tradnl" sz="2000" dirty="0" smtClean="0">
                <a:solidFill>
                  <a:schemeClr val="tx2"/>
                </a:solidFill>
              </a:rPr>
              <a:t> para </a:t>
            </a:r>
            <a:r>
              <a:rPr lang="es-ES_tradnl" sz="2000" dirty="0">
                <a:solidFill>
                  <a:schemeClr val="tx2"/>
                </a:solidFill>
              </a:rPr>
              <a:t>todos los tomadores (con </a:t>
            </a:r>
            <a:r>
              <a:rPr lang="es-ES_tradnl" sz="2000" dirty="0" smtClean="0">
                <a:solidFill>
                  <a:schemeClr val="tx2"/>
                </a:solidFill>
              </a:rPr>
              <a:t>cómputo </a:t>
            </a:r>
            <a:r>
              <a:rPr lang="es-ES_tradnl" sz="2000" dirty="0">
                <a:solidFill>
                  <a:schemeClr val="tx2"/>
                </a:solidFill>
              </a:rPr>
              <a:t>individual </a:t>
            </a:r>
            <a:endParaRPr lang="es-ES_tradnl" sz="2000" dirty="0" smtClean="0">
              <a:solidFill>
                <a:schemeClr val="tx2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s-ES_tradnl" sz="2000" dirty="0" smtClean="0">
                <a:solidFill>
                  <a:schemeClr val="tx2"/>
                </a:solidFill>
              </a:rPr>
              <a:t>       para cada </a:t>
            </a:r>
            <a:r>
              <a:rPr lang="es-ES_tradnl" sz="2000" dirty="0">
                <a:solidFill>
                  <a:schemeClr val="tx2"/>
                </a:solidFill>
              </a:rPr>
              <a:t>uno de ellos) y </a:t>
            </a:r>
          </a:p>
          <a:p>
            <a:pPr>
              <a:buFont typeface="Wingdings" pitchFamily="2" charset="2"/>
              <a:buNone/>
            </a:pPr>
            <a:r>
              <a:rPr lang="es-ES_tradnl" sz="2000" dirty="0">
                <a:solidFill>
                  <a:schemeClr val="tx2"/>
                </a:solidFill>
              </a:rPr>
              <a:t>     </a:t>
            </a:r>
            <a:r>
              <a:rPr lang="es-ES_tradnl" sz="2000" dirty="0" smtClean="0">
                <a:solidFill>
                  <a:schemeClr val="tx2"/>
                </a:solidFill>
              </a:rPr>
              <a:t>  </a:t>
            </a:r>
            <a:r>
              <a:rPr lang="es-ES_tradnl" sz="2000" u="sng" dirty="0" smtClean="0">
                <a:solidFill>
                  <a:schemeClr val="tx2"/>
                </a:solidFill>
              </a:rPr>
              <a:t>Cupos </a:t>
            </a:r>
            <a:r>
              <a:rPr lang="es-ES_tradnl" sz="2000" u="sng" dirty="0">
                <a:solidFill>
                  <a:schemeClr val="tx2"/>
                </a:solidFill>
              </a:rPr>
              <a:t>facultativos</a:t>
            </a:r>
            <a:r>
              <a:rPr lang="es-ES_tradnl" sz="2000" dirty="0">
                <a:solidFill>
                  <a:schemeClr val="tx2"/>
                </a:solidFill>
              </a:rPr>
              <a:t> </a:t>
            </a:r>
            <a:r>
              <a:rPr lang="es-ES_tradnl" sz="2000" dirty="0" smtClean="0">
                <a:solidFill>
                  <a:schemeClr val="tx2"/>
                </a:solidFill>
              </a:rPr>
              <a:t>  para </a:t>
            </a:r>
            <a:r>
              <a:rPr lang="es-ES_tradnl" sz="2000" dirty="0">
                <a:solidFill>
                  <a:schemeClr val="tx2"/>
                </a:solidFill>
              </a:rPr>
              <a:t>uno o más tomadores</a:t>
            </a:r>
          </a:p>
          <a:p>
            <a:pPr>
              <a:buFont typeface="Wingdings" pitchFamily="2" charset="2"/>
              <a:buNone/>
            </a:pPr>
            <a:r>
              <a:rPr lang="es-ES_tradnl" sz="2000" dirty="0"/>
              <a:t>     </a:t>
            </a:r>
          </a:p>
        </p:txBody>
      </p:sp>
      <p:sp>
        <p:nvSpPr>
          <p:cNvPr id="13" name="Text Box 1031"/>
          <p:cNvSpPr txBox="1">
            <a:spLocks noChangeArrowheads="1"/>
          </p:cNvSpPr>
          <p:nvPr/>
        </p:nvSpPr>
        <p:spPr bwMode="auto">
          <a:xfrm>
            <a:off x="755576" y="4437112"/>
            <a:ext cx="6877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_tradnl" dirty="0"/>
              <a:t>  </a:t>
            </a:r>
            <a:r>
              <a:rPr lang="es-ES_tradnl" dirty="0" smtClean="0"/>
              <a:t> </a:t>
            </a:r>
            <a:r>
              <a:rPr lang="es-ES_tradnl" sz="2000" b="1" dirty="0" smtClean="0">
                <a:solidFill>
                  <a:schemeClr val="tx2"/>
                </a:solidFill>
              </a:rPr>
              <a:t>Sociedades </a:t>
            </a:r>
            <a:r>
              <a:rPr lang="es-ES_tradnl" sz="2000" b="1" dirty="0">
                <a:solidFill>
                  <a:schemeClr val="tx2"/>
                </a:solidFill>
              </a:rPr>
              <a:t>de garantía recíproca (SGR):</a:t>
            </a:r>
            <a:endParaRPr lang="es-ES_tradnl" sz="2000" dirty="0">
              <a:solidFill>
                <a:schemeClr val="tx2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s-ES_tradnl" sz="2000" dirty="0">
                <a:solidFill>
                  <a:schemeClr val="tx2"/>
                </a:solidFill>
              </a:rPr>
              <a:t>     Cupo </a:t>
            </a:r>
            <a:r>
              <a:rPr lang="es-ES_tradnl" sz="2000" u="sng" dirty="0">
                <a:solidFill>
                  <a:schemeClr val="tx2"/>
                </a:solidFill>
              </a:rPr>
              <a:t>por socio partícipe</a:t>
            </a:r>
            <a:r>
              <a:rPr lang="es-ES_tradnl" sz="2000" dirty="0">
                <a:solidFill>
                  <a:schemeClr val="tx2"/>
                </a:solidFill>
              </a:rPr>
              <a:t> y </a:t>
            </a:r>
            <a:endParaRPr lang="es-ES_tradnl" sz="2000" dirty="0" smtClean="0">
              <a:solidFill>
                <a:schemeClr val="tx2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s-ES_tradnl" sz="2000" dirty="0" smtClean="0">
                <a:solidFill>
                  <a:schemeClr val="tx2"/>
                </a:solidFill>
              </a:rPr>
              <a:t>     </a:t>
            </a:r>
            <a:r>
              <a:rPr lang="es-ES_tradnl" sz="2000" u="sng" dirty="0" smtClean="0">
                <a:solidFill>
                  <a:schemeClr val="tx2"/>
                </a:solidFill>
              </a:rPr>
              <a:t>Cupo </a:t>
            </a:r>
            <a:r>
              <a:rPr lang="es-ES_tradnl" sz="2000" u="sng" dirty="0">
                <a:solidFill>
                  <a:schemeClr val="tx2"/>
                </a:solidFill>
              </a:rPr>
              <a:t>para todos los </a:t>
            </a:r>
            <a:r>
              <a:rPr lang="es-ES_tradnl" sz="2000" u="sng" dirty="0" err="1">
                <a:solidFill>
                  <a:schemeClr val="tx2"/>
                </a:solidFill>
              </a:rPr>
              <a:t>los</a:t>
            </a:r>
            <a:r>
              <a:rPr lang="es-ES_tradnl" sz="2000" u="sng" dirty="0">
                <a:solidFill>
                  <a:schemeClr val="tx2"/>
                </a:solidFill>
              </a:rPr>
              <a:t> socios</a:t>
            </a:r>
            <a:r>
              <a:rPr lang="es-ES_tradnl" sz="2000" dirty="0">
                <a:solidFill>
                  <a:schemeClr val="tx2"/>
                </a:solidFill>
              </a:rPr>
              <a:t> de la SGR</a:t>
            </a:r>
          </a:p>
          <a:p>
            <a:pPr>
              <a:buFont typeface="Wingdings" pitchFamily="2" charset="2"/>
              <a:buNone/>
            </a:pPr>
            <a:r>
              <a:rPr lang="es-ES_tradnl" sz="2000" dirty="0">
                <a:solidFill>
                  <a:schemeClr val="tx2"/>
                </a:solidFill>
              </a:rPr>
              <a:t>    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utoUpdateAnimBg="0"/>
      <p:bldP spid="13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30 Rectángulo"/>
          <p:cNvSpPr/>
          <p:nvPr/>
        </p:nvSpPr>
        <p:spPr>
          <a:xfrm>
            <a:off x="3635896" y="3501008"/>
            <a:ext cx="5184576" cy="25202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9" name="28 Rectángulo"/>
          <p:cNvSpPr/>
          <p:nvPr/>
        </p:nvSpPr>
        <p:spPr>
          <a:xfrm>
            <a:off x="3635896" y="1556792"/>
            <a:ext cx="5184576" cy="18002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8" name="27 Rectángulo"/>
          <p:cNvSpPr/>
          <p:nvPr/>
        </p:nvSpPr>
        <p:spPr>
          <a:xfrm>
            <a:off x="251520" y="1556792"/>
            <a:ext cx="3240360" cy="446449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395536" y="764704"/>
            <a:ext cx="5256584" cy="57606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" name="11 Rectángulo"/>
          <p:cNvSpPr/>
          <p:nvPr/>
        </p:nvSpPr>
        <p:spPr>
          <a:xfrm>
            <a:off x="683568" y="836712"/>
            <a:ext cx="44337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2400" dirty="0" smtClean="0">
                <a:solidFill>
                  <a:schemeClr val="tx2"/>
                </a:solidFill>
              </a:rPr>
              <a:t>SISTEMA  ÚNICO  DE  GARANTÍAS</a:t>
            </a:r>
            <a:endParaRPr lang="es-AR" sz="2400" dirty="0">
              <a:solidFill>
                <a:schemeClr val="tx2"/>
              </a:solidFill>
            </a:endParaRPr>
          </a:p>
        </p:txBody>
      </p:sp>
      <p:pic>
        <p:nvPicPr>
          <p:cNvPr id="9" name="Picture 31" descr="computador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3356992"/>
            <a:ext cx="781050" cy="1008063"/>
          </a:xfrm>
          <a:prstGeom prst="rect">
            <a:avLst/>
          </a:prstGeom>
          <a:noFill/>
        </p:spPr>
      </p:pic>
      <p:pic>
        <p:nvPicPr>
          <p:cNvPr id="11" name="Picture 29" descr="Imagen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19672" y="1772816"/>
            <a:ext cx="747895" cy="720080"/>
          </a:xfrm>
          <a:prstGeom prst="rect">
            <a:avLst/>
          </a:prstGeom>
          <a:noFill/>
        </p:spPr>
      </p:pic>
      <p:pic>
        <p:nvPicPr>
          <p:cNvPr id="13" name="Picture 22" descr="j0250078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536" y="4581128"/>
            <a:ext cx="792163" cy="787400"/>
          </a:xfrm>
          <a:prstGeom prst="rect">
            <a:avLst/>
          </a:prstGeom>
          <a:noFill/>
        </p:spPr>
      </p:pic>
      <p:sp>
        <p:nvSpPr>
          <p:cNvPr id="14" name="13 CuadroTexto"/>
          <p:cNvSpPr txBox="1"/>
          <p:nvPr/>
        </p:nvSpPr>
        <p:spPr>
          <a:xfrm>
            <a:off x="971600" y="2564904"/>
            <a:ext cx="18710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chemeClr val="tx2">
                  <a:lumMod val="75000"/>
                </a:schemeClr>
              </a:buClr>
            </a:pPr>
            <a:r>
              <a:rPr lang="es-AR" dirty="0" smtClean="0">
                <a:solidFill>
                  <a:schemeClr val="tx2"/>
                </a:solidFill>
              </a:rPr>
              <a:t>Registro de Entidades</a:t>
            </a:r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es-AR" dirty="0" smtClean="0">
                <a:solidFill>
                  <a:schemeClr val="tx2"/>
                </a:solidFill>
              </a:rPr>
              <a:t> Emisoras de Garantías</a:t>
            </a:r>
            <a:endParaRPr lang="es-AR" sz="2400" dirty="0">
              <a:solidFill>
                <a:schemeClr val="tx2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259632" y="4653136"/>
            <a:ext cx="20657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chemeClr val="tx2">
                  <a:lumMod val="75000"/>
                </a:schemeClr>
              </a:buClr>
            </a:pPr>
            <a:r>
              <a:rPr lang="es-AR" dirty="0" smtClean="0">
                <a:solidFill>
                  <a:schemeClr val="tx2"/>
                </a:solidFill>
              </a:rPr>
              <a:t>Garantías no electrónicas</a:t>
            </a:r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es-AR" dirty="0" smtClean="0">
                <a:solidFill>
                  <a:schemeClr val="tx2"/>
                </a:solidFill>
              </a:rPr>
              <a:t>(Hipoteca, Prenda, etc.)</a:t>
            </a:r>
            <a:endParaRPr lang="es-AR" sz="2400" dirty="0">
              <a:solidFill>
                <a:schemeClr val="tx2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251520" y="3429000"/>
            <a:ext cx="18496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2">
                  <a:lumMod val="75000"/>
                </a:schemeClr>
              </a:buClr>
            </a:pPr>
            <a:r>
              <a:rPr lang="es-AR" dirty="0" smtClean="0">
                <a:solidFill>
                  <a:schemeClr val="tx2"/>
                </a:solidFill>
              </a:rPr>
              <a:t>Garantías electrónicas</a:t>
            </a:r>
          </a:p>
          <a:p>
            <a:pPr algn="ctr">
              <a:buClr>
                <a:schemeClr val="tx2">
                  <a:lumMod val="75000"/>
                </a:schemeClr>
              </a:buClr>
            </a:pPr>
            <a:r>
              <a:rPr lang="es-AR" dirty="0" smtClean="0">
                <a:solidFill>
                  <a:schemeClr val="tx2"/>
                </a:solidFill>
              </a:rPr>
              <a:t> (Seguros de Caución,   Avales electrónicos y  Efectivo)</a:t>
            </a:r>
            <a:endParaRPr lang="es-AR" sz="2400" dirty="0">
              <a:solidFill>
                <a:schemeClr val="tx2"/>
              </a:solidFill>
            </a:endParaRPr>
          </a:p>
        </p:txBody>
      </p:sp>
      <p:pic>
        <p:nvPicPr>
          <p:cNvPr id="17" name="Picture 1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499992" y="1772816"/>
            <a:ext cx="1152525" cy="906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Picture 1026" descr="pc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76256" y="1700808"/>
            <a:ext cx="1143000" cy="931863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19" name="18 CuadroTexto"/>
          <p:cNvSpPr txBox="1"/>
          <p:nvPr/>
        </p:nvSpPr>
        <p:spPr>
          <a:xfrm>
            <a:off x="3995936" y="2780928"/>
            <a:ext cx="22405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chemeClr val="tx2">
                  <a:lumMod val="75000"/>
                </a:schemeClr>
              </a:buClr>
            </a:pPr>
            <a:r>
              <a:rPr lang="es-AR" dirty="0" smtClean="0">
                <a:solidFill>
                  <a:schemeClr val="tx2"/>
                </a:solidFill>
              </a:rPr>
              <a:t>Sistema Informático MARÍA</a:t>
            </a:r>
            <a:endParaRPr lang="es-AR" sz="2400" dirty="0">
              <a:solidFill>
                <a:schemeClr val="tx2"/>
              </a:solidFill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6588224" y="2780928"/>
            <a:ext cx="17401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chemeClr val="tx2">
                  <a:lumMod val="75000"/>
                </a:schemeClr>
              </a:buClr>
            </a:pPr>
            <a:r>
              <a:rPr lang="es-AR" dirty="0" smtClean="0">
                <a:solidFill>
                  <a:schemeClr val="tx2"/>
                </a:solidFill>
              </a:rPr>
              <a:t>Sistemas impositivos</a:t>
            </a:r>
            <a:endParaRPr lang="es-AR" sz="2400" dirty="0">
              <a:solidFill>
                <a:schemeClr val="tx2"/>
              </a:solidFill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3635896" y="3573016"/>
            <a:ext cx="5178212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800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</a:p>
          <a:p>
            <a:r>
              <a:rPr lang="es-AR" sz="2400" i="1" dirty="0" smtClean="0">
                <a:solidFill>
                  <a:schemeClr val="tx2">
                    <a:lumMod val="75000"/>
                  </a:schemeClr>
                </a:solidFill>
              </a:rPr>
              <a:t>WEB AFIP</a:t>
            </a:r>
          </a:p>
          <a:p>
            <a:endParaRPr lang="es-AR" sz="18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s-AR" sz="1800" dirty="0" smtClean="0">
                <a:solidFill>
                  <a:schemeClr val="tx2">
                    <a:lumMod val="75000"/>
                  </a:schemeClr>
                </a:solidFill>
              </a:rPr>
              <a:t>Garantes y cupos</a:t>
            </a:r>
          </a:p>
          <a:p>
            <a:pPr>
              <a:buFont typeface="Wingdings" pitchFamily="2" charset="2"/>
              <a:buChar char="ü"/>
            </a:pPr>
            <a:r>
              <a:rPr lang="es-AR" sz="1800" dirty="0" smtClean="0">
                <a:solidFill>
                  <a:schemeClr val="tx2">
                    <a:lumMod val="75000"/>
                  </a:schemeClr>
                </a:solidFill>
              </a:rPr>
              <a:t>Consulta y emisión de pólizas y avales electrónicos</a:t>
            </a:r>
          </a:p>
          <a:p>
            <a:pPr>
              <a:buFont typeface="Wingdings" pitchFamily="2" charset="2"/>
              <a:buChar char="ü"/>
            </a:pPr>
            <a:r>
              <a:rPr lang="es-AR" sz="1800" dirty="0" smtClean="0">
                <a:solidFill>
                  <a:schemeClr val="tx2">
                    <a:lumMod val="75000"/>
                  </a:schemeClr>
                </a:solidFill>
              </a:rPr>
              <a:t>Gestión de garantes: Estado de las garantías</a:t>
            </a:r>
          </a:p>
          <a:p>
            <a:pPr>
              <a:buFont typeface="Wingdings" pitchFamily="2" charset="2"/>
              <a:buChar char="ü"/>
            </a:pPr>
            <a:r>
              <a:rPr lang="es-AR" sz="1800" dirty="0" smtClean="0">
                <a:solidFill>
                  <a:schemeClr val="tx2">
                    <a:lumMod val="75000"/>
                  </a:schemeClr>
                </a:solidFill>
              </a:rPr>
              <a:t>Inventario permanente de garantías (disponible</a:t>
            </a:r>
          </a:p>
          <a:p>
            <a:r>
              <a:rPr lang="es-AR" sz="1800" dirty="0" smtClean="0">
                <a:solidFill>
                  <a:schemeClr val="tx2">
                    <a:lumMod val="75000"/>
                  </a:schemeClr>
                </a:solidFill>
              </a:rPr>
              <a:t>    solamente en Intranet)</a:t>
            </a:r>
          </a:p>
          <a:p>
            <a:endParaRPr lang="es-AR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29" grpId="0" animBg="1"/>
      <p:bldP spid="28" grpId="0" animBg="1"/>
      <p:bldP spid="14" grpId="0"/>
      <p:bldP spid="15" grpId="0"/>
      <p:bldP spid="16" grpId="0"/>
      <p:bldP spid="19" grpId="0"/>
      <p:bldP spid="20" grpId="0"/>
      <p:bldP spid="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25 Diagrama"/>
          <p:cNvGraphicFramePr/>
          <p:nvPr/>
        </p:nvGraphicFramePr>
        <p:xfrm>
          <a:off x="395536" y="2143116"/>
          <a:ext cx="8391306" cy="2928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2 Rectángulo redondeado"/>
          <p:cNvSpPr/>
          <p:nvPr/>
        </p:nvSpPr>
        <p:spPr>
          <a:xfrm>
            <a:off x="395536" y="764704"/>
            <a:ext cx="5256584" cy="57606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" name="3 Rectángulo"/>
          <p:cNvSpPr/>
          <p:nvPr/>
        </p:nvSpPr>
        <p:spPr>
          <a:xfrm>
            <a:off x="683568" y="836712"/>
            <a:ext cx="46731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2400" dirty="0" smtClean="0">
                <a:solidFill>
                  <a:schemeClr val="tx2"/>
                </a:solidFill>
              </a:rPr>
              <a:t>SISTEMA  DE  PÓLIZA ELECTRÓNICA</a:t>
            </a:r>
            <a:endParaRPr lang="es-AR" sz="2400" dirty="0">
              <a:solidFill>
                <a:schemeClr val="tx2"/>
              </a:solidFill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467544" y="1484784"/>
            <a:ext cx="1728192" cy="64807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s-AR" sz="2000" dirty="0" smtClean="0"/>
          </a:p>
          <a:p>
            <a:pPr algn="ctr"/>
            <a:r>
              <a:rPr lang="es-AR" sz="20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OBJETIVOS</a:t>
            </a:r>
            <a:endParaRPr lang="es-AR" sz="2000" dirty="0" smtClean="0">
              <a:solidFill>
                <a:schemeClr val="bg1"/>
              </a:solidFill>
            </a:endParaRPr>
          </a:p>
          <a:p>
            <a:pPr algn="ctr"/>
            <a:endParaRPr lang="es-AR" dirty="0"/>
          </a:p>
        </p:txBody>
      </p:sp>
      <p:sp>
        <p:nvSpPr>
          <p:cNvPr id="6" name="5 CuadroTexto"/>
          <p:cNvSpPr txBox="1"/>
          <p:nvPr/>
        </p:nvSpPr>
        <p:spPr>
          <a:xfrm>
            <a:off x="683568" y="2204864"/>
            <a:ext cx="74202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chemeClr val="tx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s-ES_tradnl" sz="2100" dirty="0" smtClean="0">
                <a:solidFill>
                  <a:schemeClr val="tx2"/>
                </a:solidFill>
              </a:rPr>
              <a:t> Recibir electrónicamente las pólizas de seguros de caución</a:t>
            </a:r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es-ES_tradnl" sz="2100" dirty="0" smtClean="0">
                <a:solidFill>
                  <a:schemeClr val="tx2"/>
                </a:solidFill>
              </a:rPr>
              <a:t>    destinadas a garantizar operaciones aduaneras e impositivas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683568" y="2996952"/>
            <a:ext cx="730097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s-ES_tradnl" sz="2100" dirty="0" smtClean="0">
                <a:solidFill>
                  <a:schemeClr val="tx2"/>
                </a:solidFill>
              </a:rPr>
              <a:t> Registrar automáticamente en los Sistemas Informático María</a:t>
            </a:r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es-ES_tradnl" sz="2100" dirty="0" smtClean="0">
                <a:solidFill>
                  <a:schemeClr val="tx2"/>
                </a:solidFill>
              </a:rPr>
              <a:t>    e Impositivos las pólizas recibidas por esta vía</a:t>
            </a:r>
          </a:p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Ø"/>
            </a:pPr>
            <a:endParaRPr lang="es-AR" sz="2400" dirty="0">
              <a:solidFill>
                <a:schemeClr val="tx2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683568" y="4653136"/>
            <a:ext cx="713868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s-AR" sz="2000" dirty="0" smtClean="0">
                <a:solidFill>
                  <a:schemeClr val="tx2"/>
                </a:solidFill>
              </a:rPr>
              <a:t>  </a:t>
            </a:r>
            <a:r>
              <a:rPr lang="es-ES_tradnl" sz="2100" dirty="0" smtClean="0">
                <a:solidFill>
                  <a:schemeClr val="tx2"/>
                </a:solidFill>
              </a:rPr>
              <a:t>Verificar la autenticidad de la firma del emisor y asegurar la</a:t>
            </a:r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es-ES_tradnl" sz="2100" dirty="0" smtClean="0">
                <a:solidFill>
                  <a:schemeClr val="tx2"/>
                </a:solidFill>
              </a:rPr>
              <a:t>     validez jurídica de las pólizas recibidas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83568" y="3861048"/>
            <a:ext cx="690471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s-ES_tradnl" sz="2100" dirty="0" smtClean="0">
                <a:solidFill>
                  <a:schemeClr val="tx2"/>
                </a:solidFill>
              </a:rPr>
              <a:t> Posibilitar la consulta e impresión de las pólizas emitidas, </a:t>
            </a:r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es-ES_tradnl" sz="2100" dirty="0" smtClean="0">
                <a:solidFill>
                  <a:schemeClr val="tx2"/>
                </a:solidFill>
              </a:rPr>
              <a:t>     a través de la página “Web” de la AFIP</a:t>
            </a:r>
            <a:endParaRPr lang="es-AR" sz="2400" dirty="0" smtClean="0">
              <a:solidFill>
                <a:schemeClr val="tx2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683568" y="5373216"/>
            <a:ext cx="7213578" cy="106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s-AR" sz="2000" dirty="0" smtClean="0">
                <a:solidFill>
                  <a:schemeClr val="tx2"/>
                </a:solidFill>
              </a:rPr>
              <a:t>  </a:t>
            </a:r>
            <a:r>
              <a:rPr lang="es-ES_tradnl" sz="2100" dirty="0" smtClean="0">
                <a:solidFill>
                  <a:schemeClr val="tx2"/>
                </a:solidFill>
              </a:rPr>
              <a:t>Comunicar la baja electrónica de las garantías sin necesidad </a:t>
            </a:r>
          </a:p>
          <a:p>
            <a:pPr>
              <a:buClr>
                <a:schemeClr val="tx2">
                  <a:lumMod val="75000"/>
                </a:schemeClr>
              </a:buClr>
            </a:pPr>
            <a:r>
              <a:rPr lang="es-ES_tradnl" sz="2100" dirty="0" smtClean="0">
                <a:solidFill>
                  <a:schemeClr val="tx2"/>
                </a:solidFill>
              </a:rPr>
              <a:t>     de devolver un documento impreso</a:t>
            </a:r>
          </a:p>
          <a:p>
            <a:pPr>
              <a:buClr>
                <a:schemeClr val="tx2">
                  <a:lumMod val="75000"/>
                </a:schemeClr>
              </a:buClr>
            </a:pPr>
            <a:endParaRPr lang="es-ES_tradnl" sz="21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6914</TotalTime>
  <Words>510</Words>
  <Application>Microsoft Office PowerPoint</Application>
  <PresentationFormat>Presentación en pantalla (4:3)</PresentationFormat>
  <Paragraphs>144</Paragraphs>
  <Slides>12</Slides>
  <Notes>12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4" baseType="lpstr">
      <vt:lpstr>Tema de Office</vt:lpstr>
      <vt:lpstr>Drawing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Administrador</dc:creator>
  <cp:lastModifiedBy> </cp:lastModifiedBy>
  <cp:revision>985</cp:revision>
  <dcterms:created xsi:type="dcterms:W3CDTF">2009-08-31T16:54:15Z</dcterms:created>
  <dcterms:modified xsi:type="dcterms:W3CDTF">2013-08-23T13:24:03Z</dcterms:modified>
</cp:coreProperties>
</file>